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813F385-5C9F-4741-BC11-8EABA017AC0F}">
  <a:tblStyle styleId="{5813F385-5C9F-4741-BC11-8EABA017AC0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schemas.openxmlformats.org/officeDocument/2006/relationships/slide" Target="slides/slide36.xml"/><Relationship Id="rId41" Type="http://schemas.openxmlformats.org/officeDocument/2006/relationships/slide" Target="slides/slide35.xml"/><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slide" Target="slides/slide37.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gif>
</file>

<file path=ppt/media/image13.gif>
</file>

<file path=ppt/media/image14.gif>
</file>

<file path=ppt/media/image15.gif>
</file>

<file path=ppt/media/image16.png>
</file>

<file path=ppt/media/image17.jpg>
</file>

<file path=ppt/media/image18.jpg>
</file>

<file path=ppt/media/image19.png>
</file>

<file path=ppt/media/image2.png>
</file>

<file path=ppt/media/image20.gif>
</file>

<file path=ppt/media/image21.jpg>
</file>

<file path=ppt/media/image22.jpg>
</file>

<file path=ppt/media/image23.jpg>
</file>

<file path=ppt/media/image24.png>
</file>

<file path=ppt/media/image25.png>
</file>

<file path=ppt/media/image26.png>
</file>

<file path=ppt/media/image27.png>
</file>

<file path=ppt/media/image28.jpg>
</file>

<file path=ppt/media/image29.jpg>
</file>

<file path=ppt/media/image3.png>
</file>

<file path=ppt/media/image30.gif>
</file>

<file path=ppt/media/image31.png>
</file>

<file path=ppt/media/image32.png>
</file>

<file path=ppt/media/image3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iki.mbalib.com/zh-tw/%E7%80%91%E5%B8%83%E6%A8%A1%E5%9E%8B" TargetMode="External"/><Relationship Id="rId3" Type="http://schemas.openxmlformats.org/officeDocument/2006/relationships/hyperlink" Target="https://wayne265265.pixnet.net/blog/post/113080214-%E3%80%90%E7%AD%86%E8%A8%98%E3%80%91waterfall-model-%E7%80%91%E5%B8%83%E6%A8%A1%E5%9E%8B%E4%BB%8B%E7%B4%B9"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thelp.ithome.com.tw/articles/10183262" TargetMode="External"/><Relationship Id="rId3" Type="http://schemas.openxmlformats.org/officeDocument/2006/relationships/hyperlink" Target="https://wiki.mbalib.com/zh-tw/%E6%8A%95%E8%B5%84%E5%88%86%E6%9E%90%E5%9B%BE#.E6.B0.94.E6.B3.A1.E5.9B.BE.E7.9A.84.E7.B1.BB.E5.9E.8B"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thelp.ithome.com.tw/articles/10183262"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ithelp.ithome.com.tw/articles/10210223"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help.fanruan.com/finebi/doc-view-411.html"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help.fanruan.com/finebi/doc-view-411.html" TargetMode="Externa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llaboutdataanalysis.medium.com/%E6%8E%8C%E6%8F%A1%E9%80%995%E5%A4%A7%E9%A1%9E23%E5%80%8B%E5%9C%96%E8%A1%A8-%E8%AE%93%E4%BD%A0%E7%9A%84%E8%B3%87%E6%96%99%E8%A6%96%E8%A6%BA%E5%8C%96%E9%81%A0%E9%9B%A2%E6%9E%AF%E7%87%A5-f68b79b31267" TargetMode="External"/><Relationship Id="rId3" Type="http://schemas.openxmlformats.org/officeDocument/2006/relationships/hyperlink" Target="https://kknews.cc/zh-tw/news/y8nv4aj.html" TargetMode="Externa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zh.wikipedia.org/wiki/%E7%BE%8E%E5%9C%8B%E7%B7%9A"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ich01.com/what-is-k-bar-charts/" TargetMode="External"/><Relationship Id="rId3" Type="http://schemas.openxmlformats.org/officeDocument/2006/relationships/hyperlink" Target="https://wiki.mbalib.com/zh-tw/%E7%BE%8E%E5%9B%BD%E7%BA%BF" TargetMode="Externa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iki.mbalib.com/zh-tw/%E7%BE%8E%E5%9B%BD%E7%BA%BF" TargetMode="External"/><Relationship Id="rId3" Type="http://schemas.openxmlformats.org/officeDocument/2006/relationships/hyperlink" Target="https://zhidao.baidu.com/question/595907879.html" TargetMode="Externa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zh.wikipedia.org/wiki/%E7%94%98%E7%89%B9%E5%9B%BE" TargetMode="External"/><Relationship Id="rId3" Type="http://schemas.openxmlformats.org/officeDocument/2006/relationships/hyperlink" Target="https://zh.wikipedia.org/wiki/%E4%BA%A8%E5%88%A9%C2%B7%E7%94%98%E7%89%B9" TargetMode="External"/><Relationship Id="rId4" Type="http://schemas.openxmlformats.org/officeDocument/2006/relationships/hyperlink" Target="https://veracityconsultant.com.tw/" TargetMode="External"/><Relationship Id="rId5" Type="http://schemas.openxmlformats.org/officeDocument/2006/relationships/hyperlink" Target="https://veracityconsultant.com.tw/" TargetMode="External"/><Relationship Id="rId6" Type="http://schemas.openxmlformats.org/officeDocument/2006/relationships/hyperlink" Target="https://veracityconsultant.com.tw/what-is-gantt-chart/"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zh.wikipedia.org/wiki/%E8%AB%BE%E8%98%AD%E6%9B%B2%E7%B7%9A" TargetMode="External"/><Relationship Id="rId3" Type="http://schemas.openxmlformats.org/officeDocument/2006/relationships/hyperlink" Target="https://www.easyatm.com.tw/wiki/%E8%AB%BE%E8%98%AD%E6%9B%B2%E7%B7%9A" TargetMode="Externa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zh.wikipedia.org/wiki/%E8%A8%88%E7%95%AB%E8%A9%95%E6%A0%B8%E8%A1%93" TargetMode="External"/><Relationship Id="rId3" Type="http://schemas.openxmlformats.org/officeDocument/2006/relationships/hyperlink" Target="https://wiki.mbalib.com/zh-tw/PERT%E7%BD%91%E7%BB%9C%E5%88%86%E6%9E%90%E6%B3%95"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businesstoday.com.tw/article/category/80408/post/201903260012/%E4%B8%8D%E5%90%8C%E5%9C%96%E8%A1%A8%E4%B8%8D%E5%90%8C%E4%BD%BF%E7%94%A8%E6%99%82%E6%A9%9F%EF%BC%8C%E6%88%91%E7%9A%84%E5%A0%B1%E8%A1%A8%E9%81%A9%E5%90%88%E4%BB%80%E9%BA%BC%E5%9C%96%E5%BD%A2%EF%BC%9F%E4%BD%A0%E7%94%A8%E5%B0%8D%E4%BA%86%E5%97%8E%EF%BC%9F" TargetMode="Externa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zh.wikipedia.org/wiki/%E6%97%81%E6%B0%8F%E8%A1%A8" TargetMode="External"/><Relationship Id="rId3" Type="http://schemas.openxmlformats.org/officeDocument/2006/relationships/hyperlink" Target="https://www.wanweibaike.com/wiki-%E6%97%81%E6%B0%8F%E8%A1%A8"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kknews.cc/zh-tw/design/68m569p.html" TargetMode="External"/><Relationship Id="rId3" Type="http://schemas.openxmlformats.org/officeDocument/2006/relationships/hyperlink" Target="https://zh.warbletoncouncil.org/organigrama-empresa-3950" TargetMode="Externa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zh.wikipedia.org/wiki/%E6%A8%B9%E7%8B%80%E7%B5%90%E6%A7%8B" TargetMode="External"/><Relationship Id="rId3" Type="http://schemas.openxmlformats.org/officeDocument/2006/relationships/hyperlink" Target="https://www.canva.cn/learn/how-to-do-excel-tree-diagram/" TargetMode="Externa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acadeck.com/?p=511" TargetMode="External"/><Relationship Id="rId3" Type="http://schemas.openxmlformats.org/officeDocument/2006/relationships/hyperlink" Target="https://wiki.mbalib.com/zh-tw/%E9%B1%BC%E9%AA%A8%E5%9B%BE" TargetMode="Externa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zh.wikipedia.org/wiki/%E6%96%87%E6%B0%8F%E5%9B%BE" TargetMode="External"/><Relationship Id="rId3" Type="http://schemas.openxmlformats.org/officeDocument/2006/relationships/hyperlink" Target="https://wiki.jsswsq.com/index.php?title=%E6%96%87%E6%B0%8F%E5%9B%BE&amp;variant=zh-tw" TargetMode="Externa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zh.wikipedia.org/wiki/%E7%B5%B1%E8%A8%88%E5%9C%96%E8%A1%A8#%E8%BC%83%E5%B8%B8%E7%94%A8%E5%9C%A8%E5%91%88%E7%8F%BE%E6%9C%89%E6%99%82%E9%96%93%E6%A6%82%E5%BF%B5%E7%9A%84%E6%95%B8%E6%93%9A" TargetMode="External"/><Relationship Id="rId3" Type="http://schemas.openxmlformats.org/officeDocument/2006/relationships/hyperlink" Target="https://allaboutdataanalysis.medium.com/%E6%8E%8C%E6%8F%A1%E9%80%995%E5%A4%A7%E9%A1%9E23%E5%80%8B%E5%9C%96%E8%A1%A8-%E8%AE%93%E4%BD%A0%E7%9A%84%E8%B3%87%E6%96%99%E8%A6%96%E8%A6%BA%E5%8C%96%E9%81%A0%E9%9B%A2%E6%9E%AF%E7%87%A5-f68b79b31267"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iki.mbalib.com/zh-tw/%E6%B5%81%E7%A8%8B%E5%9B%BE%E6%8F%8F%E8%BF%B0%E6%B3%95"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df95b0a23c_0_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gdf95b0a23c_0_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https://wiki.mbalib.com/zh-tw/%E7%80%91%E5%B8%83%E6%A8%A1%E5%9E%8B</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zh-TW" u="sng">
                <a:solidFill>
                  <a:schemeClr val="hlink"/>
                </a:solidFill>
                <a:hlinkClick r:id="rId3"/>
              </a:rPr>
              <a:t>https://wayne265265.pixnet.net/blog/post/113080214-%E3%80%90%E7%AD%86%E8%A8%98%E3%80%91waterfall-model-%E7%80%91%E5%B8%83%E6%A8%A1%E5%9E%8B%E4%BB%8B%E7%B4%B9</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f95b0a23c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gdf95b0a23c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a:t>接下來我們要介紹用面積分類的統計圖</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b6c550b4ae_0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7" name="Google Shape;207;gb6c550b4ae_0_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https://ithelp.ithome.com.tw/articles/10183262</a:t>
            </a:r>
            <a:endParaRPr/>
          </a:p>
          <a:p>
            <a:pPr indent="0" lvl="0" marL="0" rtl="0" algn="l">
              <a:lnSpc>
                <a:spcPct val="100000"/>
              </a:lnSpc>
              <a:spcBef>
                <a:spcPts val="0"/>
              </a:spcBef>
              <a:spcAft>
                <a:spcPts val="0"/>
              </a:spcAft>
              <a:buSzPts val="1100"/>
              <a:buNone/>
            </a:pPr>
            <a:r>
              <a:rPr lang="zh-TW" u="sng">
                <a:solidFill>
                  <a:schemeClr val="hlink"/>
                </a:solidFill>
                <a:hlinkClick r:id="rId3"/>
              </a:rPr>
              <a:t>https://wiki.mbalib.com/zh-tw/%E6%8A%95%E8%B5%84%E5%88%86%E6%9E%90%E5%9B%BE#.E6.B0.94.E6.B3.A1.E5.9B.BE.E7.9A.84.E7.B1.BB.E5.9E.8B</a:t>
            </a:r>
            <a:endParaRPr/>
          </a:p>
          <a:p>
            <a:pPr indent="0" lvl="0" marL="0" rtl="0" algn="l">
              <a:lnSpc>
                <a:spcPct val="100000"/>
              </a:lnSpc>
              <a:spcBef>
                <a:spcPts val="0"/>
              </a:spcBef>
              <a:spcAft>
                <a:spcPts val="0"/>
              </a:spcAft>
              <a:buSzPts val="1100"/>
              <a:buNone/>
            </a:pPr>
            <a:r>
              <a:rPr lang="zh-TW"/>
              <a:t>又稱為投資分析圖，</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e0a1172646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e0a1172646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https://ithelp.ithome.com.tw/articles/10183262</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b6c550b4ae_0_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b6c550b4ae_0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b6c550b4ae_0_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gb6c550b4ae_0_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dfc498d97f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gdfc498d97f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dfc498d97f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gdfc498d97f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e0a1172646_0_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8" name="Google Shape;288;ge0a1172646_0_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https://ithelp.ithome.com.tw/articles/10210223</a:t>
            </a:r>
            <a:endParaRPr/>
          </a:p>
          <a:p>
            <a:pPr indent="-298450" lvl="0" marL="457200" rtl="0" algn="l">
              <a:spcBef>
                <a:spcPts val="0"/>
              </a:spcBef>
              <a:spcAft>
                <a:spcPts val="0"/>
              </a:spcAft>
              <a:buSzPts val="1100"/>
              <a:buChar char="●"/>
            </a:pPr>
            <a:r>
              <a:rPr lang="zh-TW"/>
              <a:t>點地圖可以實現識別的精度更準確</a:t>
            </a:r>
            <a:endParaRPr/>
          </a:p>
          <a:p>
            <a:pPr indent="-298450" lvl="0" marL="457200" rtl="0" algn="l">
              <a:spcBef>
                <a:spcPts val="0"/>
              </a:spcBef>
              <a:spcAft>
                <a:spcPts val="0"/>
              </a:spcAft>
              <a:buSzPts val="1100"/>
              <a:buChar char="●"/>
            </a:pPr>
            <a:r>
              <a:rPr lang="zh-TW"/>
              <a:t>比如上述的公交站點使用情況，人越多點越大，顏色越深。還可以對最大最小人數進行標識。</a:t>
            </a:r>
            <a:endParaRPr/>
          </a:p>
          <a:p>
            <a:pPr indent="-298450" lvl="0" marL="457200" rtl="0" algn="l">
              <a:spcBef>
                <a:spcPts val="0"/>
              </a:spcBef>
              <a:spcAft>
                <a:spcPts val="0"/>
              </a:spcAft>
              <a:buSzPts val="1100"/>
              <a:buChar char="●"/>
            </a:pPr>
            <a:r>
              <a:rPr lang="zh-TW"/>
              <a:t>，當然也可以不局限於地圖，*PM2.5分布、年齡分布，產品喜好分布等等</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b6d696ef98_0_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9" name="Google Shape;299;gb6d696ef98_0_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TW" u="sng">
                <a:solidFill>
                  <a:schemeClr val="hlink"/>
                </a:solidFill>
                <a:hlinkClick r:id="rId2"/>
              </a:rPr>
              <a:t>https://help.fanruan.com/finebi/doc-view-411.html</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e096fe886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6" name="Google Shape;316;ge096fe886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t>1.1 應用場景</a:t>
            </a:r>
            <a:endParaRPr/>
          </a:p>
          <a:p>
            <a:pPr indent="0" lvl="0" marL="0" rtl="0" algn="l">
              <a:spcBef>
                <a:spcPts val="0"/>
              </a:spcBef>
              <a:spcAft>
                <a:spcPts val="0"/>
              </a:spcAft>
              <a:buClr>
                <a:schemeClr val="dk1"/>
              </a:buClr>
              <a:buSzPts val="1100"/>
              <a:buFont typeface="Arial"/>
              <a:buNone/>
            </a:pPr>
            <a:r>
              <a:rPr lang="zh-TW"/>
              <a:t>流向地圖在地圖上顯示信息或物體從一個位置到另一個位置的移動及其數量。</a:t>
            </a:r>
            <a:endParaRPr/>
          </a:p>
          <a:p>
            <a:pPr indent="0" lvl="0" marL="0" rtl="0" algn="l">
              <a:spcBef>
                <a:spcPts val="0"/>
              </a:spcBef>
              <a:spcAft>
                <a:spcPts val="0"/>
              </a:spcAft>
              <a:buClr>
                <a:schemeClr val="dk1"/>
              </a:buClr>
              <a:buSzPts val="1100"/>
              <a:buFont typeface="Arial"/>
              <a:buNone/>
            </a:pPr>
            <a:r>
              <a:rPr lang="zh-TW"/>
              <a:t>通常用來顯示人物、動物和產品的遷移數據。單一流向線所代表的移動規模或數量由其粗細度表示，有助顯示遷移活動的地理分佈。</a:t>
            </a:r>
            <a:endParaRPr/>
          </a:p>
          <a:p>
            <a:pPr indent="0" lvl="0" marL="0" rtl="0" algn="l">
              <a:spcBef>
                <a:spcPts val="0"/>
              </a:spcBef>
              <a:spcAft>
                <a:spcPts val="0"/>
              </a:spcAft>
              <a:buClr>
                <a:schemeClr val="dk1"/>
              </a:buClr>
              <a:buSzPts val="1100"/>
              <a:buFont typeface="Arial"/>
              <a:buNone/>
            </a:pPr>
            <a:r>
              <a:rPr lang="zh-TW"/>
              <a:t>流向地圖多應用於區際貿易、交通流向、人口遷移、購物消費行為、通訊信息流動、航空線路等場景，也可應用企業貨物運輸，供應鏈管理。</a:t>
            </a:r>
            <a:endParaRPr/>
          </a:p>
          <a:p>
            <a:pPr indent="0" lvl="0" marL="0" rtl="0" algn="l">
              <a:spcBef>
                <a:spcPts val="0"/>
              </a:spcBef>
              <a:spcAft>
                <a:spcPts val="0"/>
              </a:spcAft>
              <a:buSzPts val="1100"/>
              <a:buNone/>
            </a:pPr>
            <a:r>
              <a:rPr lang="zh-TW"/>
              <a:t>例如，春運遷徙人員的運動路徑</a:t>
            </a:r>
            <a:endParaRPr/>
          </a:p>
          <a:p>
            <a:pPr indent="0" lvl="0" marL="0" rtl="0" algn="l">
              <a:spcBef>
                <a:spcPts val="0"/>
              </a:spcBef>
              <a:spcAft>
                <a:spcPts val="0"/>
              </a:spcAft>
              <a:buClr>
                <a:schemeClr val="dk1"/>
              </a:buClr>
              <a:buSzPts val="1100"/>
              <a:buFont typeface="Arial"/>
              <a:buNone/>
            </a:pPr>
            <a:r>
              <a:t/>
            </a:r>
            <a:endParaRPr/>
          </a:p>
          <a:p>
            <a:pPr indent="0" lvl="0" marL="914400" rtl="0" algn="l">
              <a:spcBef>
                <a:spcPts val="0"/>
              </a:spcBef>
              <a:spcAft>
                <a:spcPts val="0"/>
              </a:spcAft>
              <a:buNone/>
            </a:pPr>
            <a:r>
              <a:rPr lang="zh-TW"/>
              <a:t>優點：適合展現地</a:t>
            </a:r>
            <a:endParaRPr/>
          </a:p>
          <a:p>
            <a:pPr indent="0" lvl="0" marL="914400" rtl="0" algn="l">
              <a:spcBef>
                <a:spcPts val="0"/>
              </a:spcBef>
              <a:spcAft>
                <a:spcPts val="0"/>
              </a:spcAft>
              <a:buNone/>
            </a:pPr>
            <a:r>
              <a:rPr lang="zh-TW"/>
              <a:t>理空間內事物發生位置移動時所對應數據的變化情況。</a:t>
            </a:r>
            <a:endParaRPr/>
          </a:p>
          <a:p>
            <a:pPr indent="0" lvl="0" marL="914400" rtl="0" algn="l">
              <a:spcBef>
                <a:spcPts val="0"/>
              </a:spcBef>
              <a:spcAft>
                <a:spcPts val="0"/>
              </a:spcAft>
              <a:buNone/>
            </a:pPr>
            <a:r>
              <a:rPr lang="zh-TW"/>
              <a:t>缺點：不適合展示精確數值。</a:t>
            </a:r>
            <a:endParaRPr/>
          </a:p>
          <a:p>
            <a:pPr indent="0" lvl="0" marL="914400" rtl="0" algn="l">
              <a:spcBef>
                <a:spcPts val="0"/>
              </a:spcBef>
              <a:spcAft>
                <a:spcPts val="0"/>
              </a:spcAft>
              <a:buNone/>
            </a:pPr>
            <a:r>
              <a:rPr lang="zh-TW" u="sng">
                <a:solidFill>
                  <a:schemeClr val="hlink"/>
                </a:solidFill>
                <a:hlinkClick r:id="rId2"/>
              </a:rPr>
              <a:t>https://help.fanruan.com/finebi/doc-view-411.html</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b6c550b4ae_0_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7" name="Google Shape;327;gb6c550b4ae_0_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https://allaboutdataanalysis.medium.com/%E6%8E%8C%E6%8F%A1%E9%80%995%E5%A4%A7%E9%A1%9E23%E5%80%8B%E5%9C%96%E8%A1%A8-%E8%AE%93%E4%BD%A0%E7%9A%84%E8%B3%87%E6%96%99%E8%A6%96%E8%A6%BA%E5%8C%96%E9%81%A0%E9%9B%A2%E6%9E%AF%E7%87%A5-f68b79b31267</a:t>
            </a:r>
            <a:endParaRPr/>
          </a:p>
          <a:p>
            <a:pPr indent="0" lvl="0" marL="0" rtl="0" algn="l">
              <a:lnSpc>
                <a:spcPct val="100000"/>
              </a:lnSpc>
              <a:spcBef>
                <a:spcPts val="0"/>
              </a:spcBef>
              <a:spcAft>
                <a:spcPts val="0"/>
              </a:spcAft>
              <a:buSzPts val="1100"/>
              <a:buNone/>
            </a:pPr>
            <a:r>
              <a:rPr lang="zh-TW" sz="1400" u="sng">
                <a:solidFill>
                  <a:schemeClr val="hlink"/>
                </a:solidFill>
                <a:hlinkClick r:id="rId3"/>
              </a:rPr>
              <a:t>https://kknews.cc/zh-tw/news/y8nv4aj.html</a:t>
            </a:r>
            <a:endParaRPr sz="1400">
              <a:solidFill>
                <a:schemeClr val="dk1"/>
              </a:solidFill>
            </a:endParaRPr>
          </a:p>
          <a:p>
            <a:pPr indent="0" lvl="0" marL="0" rtl="0" algn="l">
              <a:lnSpc>
                <a:spcPct val="100000"/>
              </a:lnSpc>
              <a:spcBef>
                <a:spcPts val="0"/>
              </a:spcBef>
              <a:spcAft>
                <a:spcPts val="0"/>
              </a:spcAft>
              <a:buSzPts val="1100"/>
              <a:buNone/>
            </a:pPr>
            <a:r>
              <a:t/>
            </a:r>
            <a:endParaRPr sz="1400">
              <a:solidFill>
                <a:schemeClr val="dk1"/>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df95b0a23c_0_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0" name="Google Shape;340;gdf95b0a23c_0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b6c550b4ae_0_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0" name="Google Shape;350;gb6c550b4ae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https://zh.wikipedia.org/wiki/%E7%BE%8E%E5%9C%8B%E7%B7%9A</a:t>
            </a:r>
            <a:endParaRPr/>
          </a:p>
          <a:p>
            <a:pPr indent="0" lvl="0" marL="0" rtl="0" algn="l">
              <a:lnSpc>
                <a:spcPct val="100000"/>
              </a:lnSpc>
              <a:spcBef>
                <a:spcPts val="0"/>
              </a:spcBef>
              <a:spcAft>
                <a:spcPts val="0"/>
              </a:spcAft>
              <a:buSzPts val="1100"/>
              <a:buNone/>
            </a:pPr>
            <a:r>
              <a:rPr lang="zh-TW"/>
              <a:t>需要補充</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b6c550b4ae_0_1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3" name="Google Shape;363;gb6c550b4ae_0_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zh-TW" u="sng">
                <a:solidFill>
                  <a:schemeClr val="hlink"/>
                </a:solidFill>
                <a:hlinkClick r:id="rId2"/>
              </a:rPr>
              <a:t>https://rich01.com/what-is-k-bar-charts/</a:t>
            </a:r>
            <a:endParaRPr/>
          </a:p>
          <a:p>
            <a:pPr indent="0" lvl="0" marL="0" rtl="0" algn="l">
              <a:spcBef>
                <a:spcPts val="0"/>
              </a:spcBef>
              <a:spcAft>
                <a:spcPts val="0"/>
              </a:spcAft>
              <a:buSzPts val="1100"/>
              <a:buNone/>
            </a:pPr>
            <a:r>
              <a:rPr lang="zh-TW" u="sng">
                <a:solidFill>
                  <a:schemeClr val="hlink"/>
                </a:solidFill>
                <a:hlinkClick r:id="rId3"/>
              </a:rPr>
              <a:t>https://wiki.mbalib.com/zh-tw/%E7%BE%8E%E5%9B%BD%E7%BA%BF</a:t>
            </a:r>
            <a:endParaRPr/>
          </a:p>
          <a:p>
            <a:pPr indent="0" lvl="0" marL="0" rtl="0" algn="l">
              <a:spcBef>
                <a:spcPts val="0"/>
              </a:spcBef>
              <a:spcAft>
                <a:spcPts val="0"/>
              </a:spcAft>
              <a:buClr>
                <a:schemeClr val="dk1"/>
              </a:buClr>
              <a:buSzPts val="1100"/>
              <a:buFont typeface="Arial"/>
              <a:buNone/>
            </a:pPr>
            <a:r>
              <a:rPr lang="zh-TW"/>
              <a:t>什麼是k線圖?</a:t>
            </a:r>
            <a:endParaRPr/>
          </a:p>
          <a:p>
            <a:pPr indent="0" lvl="0" marL="0" rtl="0" algn="l">
              <a:spcBef>
                <a:spcPts val="0"/>
              </a:spcBef>
              <a:spcAft>
                <a:spcPts val="0"/>
              </a:spcAft>
              <a:buClr>
                <a:schemeClr val="dk1"/>
              </a:buClr>
              <a:buSzPts val="1100"/>
              <a:buFont typeface="Arial"/>
              <a:buNone/>
            </a:pPr>
            <a:r>
              <a:rPr lang="zh-TW"/>
              <a:t>根據股價一天(或者某一周期)走勢中形成的四個價位：</a:t>
            </a:r>
            <a:endParaRPr/>
          </a:p>
          <a:p>
            <a:pPr indent="0" lvl="0" marL="0" rtl="0" algn="l">
              <a:spcBef>
                <a:spcPts val="0"/>
              </a:spcBef>
              <a:spcAft>
                <a:spcPts val="0"/>
              </a:spcAft>
              <a:buClr>
                <a:schemeClr val="dk1"/>
              </a:buClr>
              <a:buSzPts val="1100"/>
              <a:buFont typeface="Arial"/>
              <a:buNone/>
            </a:pPr>
            <a:r>
              <a:rPr lang="zh-TW"/>
              <a:t>開盤價、最高價、最低價、收盤價(開、高、低、收)繪製而成。</a:t>
            </a:r>
            <a:endParaRPr/>
          </a:p>
          <a:p>
            <a:pPr indent="0" lvl="0" marL="0" rtl="0" algn="l">
              <a:spcBef>
                <a:spcPts val="0"/>
              </a:spcBef>
              <a:spcAft>
                <a:spcPts val="0"/>
              </a:spcAft>
              <a:buClr>
                <a:schemeClr val="dk1"/>
              </a:buClr>
              <a:buSzPts val="1100"/>
              <a:buFont typeface="Arial"/>
              <a:buNone/>
            </a:pPr>
            <a:r>
              <a:rPr lang="zh-TW"/>
              <a:t>K線可以用不同的周期計算，</a:t>
            </a:r>
            <a:endParaRPr/>
          </a:p>
          <a:p>
            <a:pPr indent="0" lvl="0" marL="0" rtl="0" algn="l">
              <a:spcBef>
                <a:spcPts val="0"/>
              </a:spcBef>
              <a:spcAft>
                <a:spcPts val="0"/>
              </a:spcAft>
              <a:buClr>
                <a:schemeClr val="dk1"/>
              </a:buClr>
              <a:buSzPts val="1100"/>
              <a:buFont typeface="Arial"/>
              <a:buNone/>
            </a:pPr>
            <a:r>
              <a:rPr lang="zh-TW"/>
              <a:t>記錄一天的股價叫日K線、一周股價叫周K線、一個月股價叫月K線，通常短線投資人是以觀察日K線為主</a:t>
            </a:r>
            <a:endParaRPr/>
          </a:p>
          <a:p>
            <a:pPr indent="0" lvl="0" marL="0" rtl="0" algn="l">
              <a:spcBef>
                <a:spcPts val="0"/>
              </a:spcBef>
              <a:spcAft>
                <a:spcPts val="0"/>
              </a:spcAft>
              <a:buSzPts val="1100"/>
              <a:buNone/>
            </a:pPr>
            <a:r>
              <a:t/>
            </a:r>
            <a:endParaRPr/>
          </a:p>
          <a:p>
            <a:pPr indent="0" lvl="0" marL="0" rtl="0" algn="l">
              <a:spcBef>
                <a:spcPts val="0"/>
              </a:spcBef>
              <a:spcAft>
                <a:spcPts val="0"/>
              </a:spcAft>
              <a:buClr>
                <a:schemeClr val="dk1"/>
              </a:buClr>
              <a:buSzPts val="1100"/>
              <a:buFont typeface="Arial"/>
              <a:buNone/>
            </a:pPr>
            <a:r>
              <a:rPr lang="zh-TW"/>
              <a:t>K線圖(能看出開、高、低、收)相較一般的線型圖(只有一條線，只看到收盤價)，能在一張圖表內呈現出更多資訊。而開、高、低、收雖然也是簡化後的資訊，不過已經反應了當天市場情緒開頭、結尾、最樂觀、最悲觀的時機，因此相對有參考與解讀的價值</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e00adce058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ge00adce05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zh-TW" u="sng">
                <a:solidFill>
                  <a:schemeClr val="hlink"/>
                </a:solidFill>
                <a:hlinkClick r:id="rId2"/>
              </a:rPr>
              <a:t>https://wiki.mbalib.com/zh-tw/%E7%BE%8E%E5%9B%BD%E7%BA%BF</a:t>
            </a:r>
            <a:endParaRPr/>
          </a:p>
          <a:p>
            <a:pPr indent="0" lvl="0" marL="0" rtl="0" algn="l">
              <a:spcBef>
                <a:spcPts val="0"/>
              </a:spcBef>
              <a:spcAft>
                <a:spcPts val="0"/>
              </a:spcAft>
              <a:buSzPts val="1100"/>
              <a:buNone/>
            </a:pPr>
            <a:r>
              <a:rPr lang="zh-TW" u="sng">
                <a:solidFill>
                  <a:schemeClr val="hlink"/>
                </a:solidFill>
                <a:hlinkClick r:id="rId3"/>
              </a:rPr>
              <a:t>https://zhidao.baidu.com/question/595907879.html</a:t>
            </a:r>
            <a:endParaRPr/>
          </a:p>
          <a:p>
            <a:pPr indent="0" lvl="0" marL="0" rtl="0" algn="l">
              <a:spcBef>
                <a:spcPts val="0"/>
              </a:spcBef>
              <a:spcAft>
                <a:spcPts val="0"/>
              </a:spcAft>
              <a:buSzPts val="1100"/>
              <a:buNone/>
            </a:pPr>
            <a:r>
              <a:t/>
            </a:r>
            <a:endParaRPr/>
          </a:p>
          <a:p>
            <a:pPr indent="0" lvl="0" marL="0" rtl="0" algn="l">
              <a:spcBef>
                <a:spcPts val="0"/>
              </a:spcBef>
              <a:spcAft>
                <a:spcPts val="0"/>
              </a:spcAft>
              <a:buClr>
                <a:schemeClr val="dk1"/>
              </a:buClr>
              <a:buSzPts val="1100"/>
              <a:buFont typeface="Arial"/>
              <a:buNone/>
            </a:pPr>
            <a:r>
              <a:rPr lang="zh-TW"/>
              <a:t>一、相同點</a:t>
            </a:r>
            <a:endParaRPr/>
          </a:p>
          <a:p>
            <a:pPr indent="0" lvl="0" marL="0" rtl="0" algn="l">
              <a:spcBef>
                <a:spcPts val="0"/>
              </a:spcBef>
              <a:spcAft>
                <a:spcPts val="0"/>
              </a:spcAft>
              <a:buClr>
                <a:schemeClr val="dk1"/>
              </a:buClr>
              <a:buSzPts val="1100"/>
              <a:buFont typeface="Arial"/>
              <a:buNone/>
            </a:pPr>
            <a:r>
              <a:rPr lang="zh-TW"/>
              <a:t>1、反應金融產品價格及各種金融指數變化的參考線</a:t>
            </a:r>
            <a:endParaRPr/>
          </a:p>
          <a:p>
            <a:pPr indent="0" lvl="0" marL="0" rtl="0" algn="l">
              <a:spcBef>
                <a:spcPts val="0"/>
              </a:spcBef>
              <a:spcAft>
                <a:spcPts val="0"/>
              </a:spcAft>
              <a:buClr>
                <a:schemeClr val="dk1"/>
              </a:buClr>
              <a:buSzPts val="1100"/>
              <a:buFont typeface="Arial"/>
              <a:buNone/>
            </a:pPr>
            <a:r>
              <a:rPr lang="zh-TW"/>
              <a:t>2、都有最高，低點及開，收盤價格的表示</a:t>
            </a:r>
            <a:endParaRPr/>
          </a:p>
          <a:p>
            <a:pPr indent="0" lvl="0" marL="0" rtl="0" algn="l">
              <a:spcBef>
                <a:spcPts val="0"/>
              </a:spcBef>
              <a:spcAft>
                <a:spcPts val="0"/>
              </a:spcAft>
              <a:buClr>
                <a:schemeClr val="dk1"/>
              </a:buClr>
              <a:buSzPts val="1100"/>
              <a:buFont typeface="Arial"/>
              <a:buNone/>
            </a:pPr>
            <a:r>
              <a:rPr lang="zh-TW"/>
              <a:t>、不同點</a:t>
            </a:r>
            <a:endParaRPr/>
          </a:p>
          <a:p>
            <a:pPr indent="0" lvl="0" marL="0" rtl="0" algn="l">
              <a:spcBef>
                <a:spcPts val="0"/>
              </a:spcBef>
              <a:spcAft>
                <a:spcPts val="0"/>
              </a:spcAft>
              <a:buClr>
                <a:schemeClr val="dk1"/>
              </a:buClr>
              <a:buSzPts val="1100"/>
              <a:buFont typeface="Arial"/>
              <a:buNone/>
            </a:pPr>
            <a:r>
              <a:rPr lang="zh-TW"/>
              <a:t>1、形態（美國線為實線，K線有空心）</a:t>
            </a:r>
            <a:endParaRPr/>
          </a:p>
          <a:p>
            <a:pPr indent="0" lvl="0" marL="0" rtl="0" algn="l">
              <a:spcBef>
                <a:spcPts val="0"/>
              </a:spcBef>
              <a:spcAft>
                <a:spcPts val="0"/>
              </a:spcAft>
              <a:buClr>
                <a:schemeClr val="dk1"/>
              </a:buClr>
              <a:buSzPts val="1100"/>
              <a:buFont typeface="Arial"/>
              <a:buNone/>
            </a:pPr>
            <a:r>
              <a:rPr lang="zh-TW"/>
              <a:t>2、參考強弱或側重點（美國線側重於趨勢的判斷，K線對短期內的波動反應直觀明顯，對於短線，趨勢等的判斷綜合性強）</a:t>
            </a:r>
            <a:endParaRPr/>
          </a:p>
          <a:p>
            <a:pPr indent="0" lvl="0" marL="0" rtl="0" algn="l">
              <a:spcBef>
                <a:spcPts val="0"/>
              </a:spcBef>
              <a:spcAft>
                <a:spcPts val="0"/>
              </a:spcAft>
              <a:buClr>
                <a:schemeClr val="dk1"/>
              </a:buClr>
              <a:buSzPts val="1100"/>
              <a:buFont typeface="Arial"/>
              <a:buNone/>
            </a:pPr>
            <a:r>
              <a:rPr lang="zh-TW"/>
              <a:t>3、開盤，收盤價格表示（美國線開，收盤價格分別在直線的兩側，K線在中間以空心與實心來表示）參考下圖</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df95b0a23c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2" name="Google Shape;392;gdf95b0a23c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b6c550b4ae_0_1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2" name="Google Shape;402;gb6c550b4ae_0_1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zh-TW"/>
              <a:t>甘特圖是什麼？</a:t>
            </a:r>
            <a:endParaRPr/>
          </a:p>
          <a:p>
            <a:pPr indent="0" lvl="0" marL="0" rtl="0" algn="l">
              <a:spcBef>
                <a:spcPts val="0"/>
              </a:spcBef>
              <a:spcAft>
                <a:spcPts val="0"/>
              </a:spcAft>
              <a:buClr>
                <a:schemeClr val="dk1"/>
              </a:buClr>
              <a:buSzPts val="1100"/>
              <a:buFont typeface="Arial"/>
              <a:buNone/>
            </a:pPr>
            <a:r>
              <a:rPr lang="zh-TW" u="sng">
                <a:solidFill>
                  <a:schemeClr val="hlink"/>
                </a:solidFill>
                <a:hlinkClick r:id="rId2"/>
              </a:rPr>
              <a:t>甘特圖</a:t>
            </a:r>
            <a:r>
              <a:rPr lang="zh-TW"/>
              <a:t>又稱作條狀圖（Bar chart），於1910年由</a:t>
            </a:r>
            <a:r>
              <a:rPr lang="zh-TW" u="sng">
                <a:solidFill>
                  <a:schemeClr val="hlink"/>
                </a:solidFill>
                <a:hlinkClick r:id="rId3"/>
              </a:rPr>
              <a:t>亨利·甘特</a:t>
            </a:r>
            <a:r>
              <a:rPr lang="zh-TW"/>
              <a:t>（Henry Laurence Gantt）發明，是執行專案最常使用的時間管理工具之一。</a:t>
            </a:r>
            <a:endParaRPr/>
          </a:p>
          <a:p>
            <a:pPr indent="0" lvl="0" marL="0" rtl="0" algn="l">
              <a:spcBef>
                <a:spcPts val="0"/>
              </a:spcBef>
              <a:spcAft>
                <a:spcPts val="0"/>
              </a:spcAft>
              <a:buClr>
                <a:schemeClr val="dk1"/>
              </a:buClr>
              <a:buSzPts val="1100"/>
              <a:buFont typeface="Arial"/>
              <a:buNone/>
            </a:pPr>
            <a:r>
              <a:rPr lang="zh-TW"/>
              <a:t>其特色就是能「顯示多個任務、專案之間預定與實際進展的關係」，以橫軸作為時間，縱軸表示活動或項目，中間的線條則代表計畫的開始與結束。</a:t>
            </a:r>
            <a:endParaRPr/>
          </a:p>
          <a:p>
            <a:pPr indent="0" lvl="0" marL="0" rtl="0" algn="l">
              <a:spcBef>
                <a:spcPts val="0"/>
              </a:spcBef>
              <a:spcAft>
                <a:spcPts val="0"/>
              </a:spcAft>
              <a:buClr>
                <a:schemeClr val="dk1"/>
              </a:buClr>
              <a:buSzPts val="1100"/>
              <a:buFont typeface="Arial"/>
              <a:buNone/>
            </a:pPr>
            <a:r>
              <a:rPr lang="zh-TW"/>
              <a:t>甘特圖優點</a:t>
            </a:r>
            <a:endParaRPr/>
          </a:p>
          <a:p>
            <a:pPr indent="0" lvl="0" marL="0" rtl="0" algn="l">
              <a:spcBef>
                <a:spcPts val="0"/>
              </a:spcBef>
              <a:spcAft>
                <a:spcPts val="0"/>
              </a:spcAft>
              <a:buClr>
                <a:schemeClr val="dk1"/>
              </a:buClr>
              <a:buSzPts val="1100"/>
              <a:buFont typeface="Arial"/>
              <a:buNone/>
            </a:pPr>
            <a:r>
              <a:rPr lang="zh-TW"/>
              <a:t>甘特圖的優點主要有以下 4 個：</a:t>
            </a:r>
            <a:endParaRPr/>
          </a:p>
          <a:p>
            <a:pPr indent="-298450" lvl="0" marL="457200" rtl="0" algn="l">
              <a:spcBef>
                <a:spcPts val="0"/>
              </a:spcBef>
              <a:spcAft>
                <a:spcPts val="0"/>
              </a:spcAft>
              <a:buSzPts val="1100"/>
              <a:buAutoNum type="arabicPeriod"/>
            </a:pPr>
            <a:r>
              <a:rPr lang="zh-TW"/>
              <a:t>將複雜的任務視覺化，簡單且容易上手</a:t>
            </a:r>
            <a:endParaRPr/>
          </a:p>
          <a:p>
            <a:pPr indent="-298450" lvl="0" marL="457200" rtl="0" algn="l">
              <a:spcBef>
                <a:spcPts val="0"/>
              </a:spcBef>
              <a:spcAft>
                <a:spcPts val="0"/>
              </a:spcAft>
              <a:buSzPts val="1100"/>
              <a:buAutoNum type="arabicPeriod"/>
            </a:pPr>
            <a:r>
              <a:rPr lang="zh-TW"/>
              <a:t>可以將複雜的專案拆解成小份執行</a:t>
            </a:r>
            <a:endParaRPr/>
          </a:p>
          <a:p>
            <a:pPr indent="-298450" lvl="0" marL="457200" rtl="0" algn="l">
              <a:spcBef>
                <a:spcPts val="0"/>
              </a:spcBef>
              <a:spcAft>
                <a:spcPts val="0"/>
              </a:spcAft>
              <a:buSzPts val="1100"/>
              <a:buAutoNum type="arabicPeriod"/>
            </a:pPr>
            <a:r>
              <a:rPr lang="zh-TW"/>
              <a:t>可以一眼就可以知道進度是超前還是落後</a:t>
            </a:r>
            <a:endParaRPr/>
          </a:p>
          <a:p>
            <a:pPr indent="-298450" lvl="0" marL="457200" rtl="0" algn="l">
              <a:spcBef>
                <a:spcPts val="0"/>
              </a:spcBef>
              <a:spcAft>
                <a:spcPts val="0"/>
              </a:spcAft>
              <a:buSzPts val="1100"/>
              <a:buAutoNum type="arabicPeriod"/>
            </a:pPr>
            <a:r>
              <a:rPr lang="zh-TW"/>
              <a:t>能為每個任務設定時間進度</a:t>
            </a:r>
            <a:endParaRPr/>
          </a:p>
          <a:p>
            <a:pPr indent="0" lvl="0" marL="0" rtl="0" algn="l">
              <a:spcBef>
                <a:spcPts val="0"/>
              </a:spcBef>
              <a:spcAft>
                <a:spcPts val="0"/>
              </a:spcAft>
              <a:buClr>
                <a:schemeClr val="dk1"/>
              </a:buClr>
              <a:buSzPts val="1100"/>
              <a:buFont typeface="Arial"/>
              <a:buNone/>
            </a:pPr>
            <a:r>
              <a:rPr lang="zh-TW"/>
              <a:t>#1.簡單好理解，操作好上手</a:t>
            </a:r>
            <a:endParaRPr/>
          </a:p>
          <a:p>
            <a:pPr indent="0" lvl="0" marL="0" rtl="0" algn="l">
              <a:spcBef>
                <a:spcPts val="0"/>
              </a:spcBef>
              <a:spcAft>
                <a:spcPts val="0"/>
              </a:spcAft>
              <a:buClr>
                <a:schemeClr val="dk1"/>
              </a:buClr>
              <a:buSzPts val="1100"/>
              <a:buFont typeface="Arial"/>
              <a:buNone/>
            </a:pPr>
            <a:r>
              <a:rPr lang="zh-TW"/>
              <a:t>甘特圖的優點就是易讀、可見性高，可以把規模較大的專案分解成小部分執行，而每個小部分都可以分別繪製甘特圖執行，並在每個階段紀錄想法，對於解決問題非常有幫助！</a:t>
            </a:r>
            <a:endParaRPr/>
          </a:p>
          <a:p>
            <a:pPr indent="0" lvl="0" marL="0" rtl="0" algn="l">
              <a:spcBef>
                <a:spcPts val="0"/>
              </a:spcBef>
              <a:spcAft>
                <a:spcPts val="0"/>
              </a:spcAft>
              <a:buClr>
                <a:schemeClr val="dk1"/>
              </a:buClr>
              <a:buSzPts val="1100"/>
              <a:buFont typeface="Arial"/>
              <a:buNone/>
            </a:pPr>
            <a:r>
              <a:rPr lang="zh-TW"/>
              <a:t>#2.可將複雜的專案拆解成小份執行</a:t>
            </a:r>
            <a:endParaRPr/>
          </a:p>
          <a:p>
            <a:pPr indent="0" lvl="0" marL="0" rtl="0" algn="l">
              <a:spcBef>
                <a:spcPts val="0"/>
              </a:spcBef>
              <a:spcAft>
                <a:spcPts val="0"/>
              </a:spcAft>
              <a:buClr>
                <a:schemeClr val="dk1"/>
              </a:buClr>
              <a:buSzPts val="1100"/>
              <a:buFont typeface="Arial"/>
              <a:buNone/>
            </a:pPr>
            <a:r>
              <a:rPr lang="zh-TW"/>
              <a:t>甘特圖的另一個特點就是能將較複雜、涉及較多層面的專案拆解成小份，每一份小專案再分別以甘特圖表示，藉此掌握細節進度。</a:t>
            </a:r>
            <a:endParaRPr/>
          </a:p>
          <a:p>
            <a:pPr indent="0" lvl="0" marL="0" rtl="0" algn="l">
              <a:spcBef>
                <a:spcPts val="0"/>
              </a:spcBef>
              <a:spcAft>
                <a:spcPts val="0"/>
              </a:spcAft>
              <a:buClr>
                <a:schemeClr val="dk1"/>
              </a:buClr>
              <a:buSzPts val="1100"/>
              <a:buFont typeface="Arial"/>
              <a:buNone/>
            </a:pPr>
            <a:r>
              <a:rPr lang="zh-TW"/>
              <a:t>#3.一眼看出進度是超前還是落後</a:t>
            </a:r>
            <a:endParaRPr/>
          </a:p>
          <a:p>
            <a:pPr indent="0" lvl="0" marL="0" rtl="0" algn="l">
              <a:spcBef>
                <a:spcPts val="0"/>
              </a:spcBef>
              <a:spcAft>
                <a:spcPts val="0"/>
              </a:spcAft>
              <a:buClr>
                <a:schemeClr val="dk1"/>
              </a:buClr>
              <a:buSzPts val="1100"/>
              <a:buFont typeface="Arial"/>
              <a:buNone/>
            </a:pPr>
            <a:r>
              <a:rPr lang="zh-TW"/>
              <a:t>甘特圖可以設置時間進度，圖中的橫條顯示任務要在什麼時間完成，可以幫助你對整體項目做評估；部分比較完整的甘特圖軟體也能包含公司中的主要任務以及這些任務中的時間資源分配，可以清楚了解任務執行的簡易狀況。</a:t>
            </a:r>
            <a:endParaRPr/>
          </a:p>
          <a:p>
            <a:pPr indent="0" lvl="0" marL="0" rtl="0" algn="l">
              <a:spcBef>
                <a:spcPts val="0"/>
              </a:spcBef>
              <a:spcAft>
                <a:spcPts val="0"/>
              </a:spcAft>
              <a:buClr>
                <a:schemeClr val="dk1"/>
              </a:buClr>
              <a:buSzPts val="1100"/>
              <a:buFont typeface="Arial"/>
              <a:buNone/>
            </a:pPr>
            <a:r>
              <a:rPr lang="zh-TW"/>
              <a:t>PS：如果公司中有可能消耗時間與資源的事件存在，那麼就很難單純憑藉甘特圖來評估，必須借助</a:t>
            </a:r>
            <a:r>
              <a:rPr lang="zh-TW" u="sng">
                <a:solidFill>
                  <a:schemeClr val="hlink"/>
                </a:solidFill>
                <a:hlinkClick r:id="rId4"/>
              </a:rPr>
              <a:t>專案管理軟體</a:t>
            </a:r>
            <a:r>
              <a:rPr lang="zh-TW"/>
              <a:t>。</a:t>
            </a:r>
            <a:endParaRPr/>
          </a:p>
          <a:p>
            <a:pPr indent="0" lvl="0" marL="0" rtl="0" algn="l">
              <a:spcBef>
                <a:spcPts val="0"/>
              </a:spcBef>
              <a:spcAft>
                <a:spcPts val="0"/>
              </a:spcAft>
              <a:buClr>
                <a:schemeClr val="dk1"/>
              </a:buClr>
              <a:buSzPts val="1100"/>
              <a:buFont typeface="Arial"/>
              <a:buNone/>
            </a:pPr>
            <a:r>
              <a:rPr lang="zh-TW"/>
              <a:t>可將甘特圖列印後放在公司顯眼處，提醒大家關注目標的達成狀況以及預計要做的事。</a:t>
            </a:r>
            <a:endParaRPr/>
          </a:p>
          <a:p>
            <a:pPr indent="0" lvl="0" marL="0" rtl="0" algn="l">
              <a:spcBef>
                <a:spcPts val="0"/>
              </a:spcBef>
              <a:spcAft>
                <a:spcPts val="0"/>
              </a:spcAft>
              <a:buClr>
                <a:schemeClr val="dk1"/>
              </a:buClr>
              <a:buSzPts val="1100"/>
              <a:buFont typeface="Arial"/>
              <a:buNone/>
            </a:pPr>
            <a:r>
              <a:rPr lang="zh-TW"/>
              <a:t>#4.能為每個任務設定時間進度</a:t>
            </a:r>
            <a:endParaRPr/>
          </a:p>
          <a:p>
            <a:pPr indent="0" lvl="0" marL="0" rtl="0" algn="l">
              <a:spcBef>
                <a:spcPts val="0"/>
              </a:spcBef>
              <a:spcAft>
                <a:spcPts val="0"/>
              </a:spcAft>
              <a:buClr>
                <a:schemeClr val="dk1"/>
              </a:buClr>
              <a:buSzPts val="1100"/>
              <a:buFont typeface="Arial"/>
              <a:buNone/>
            </a:pPr>
            <a:r>
              <a:rPr lang="zh-TW"/>
              <a:t>甘特圖可以非常方便的為每個任務設定進度，如果之後隨著任務進行的同時更改內容，也可以根據任務的前後關係調整最合理的時間（更動前建議先與主管討論）。</a:t>
            </a:r>
            <a:endParaRPr/>
          </a:p>
          <a:p>
            <a:pPr indent="0" lvl="0" marL="0" rtl="0" algn="l">
              <a:spcBef>
                <a:spcPts val="0"/>
              </a:spcBef>
              <a:spcAft>
                <a:spcPts val="0"/>
              </a:spcAft>
              <a:buSzPts val="1100"/>
              <a:buNone/>
            </a:pPr>
            <a:r>
              <a:rPr lang="zh-TW"/>
              <a:t>甘特圖缺點</a:t>
            </a:r>
            <a:endParaRPr/>
          </a:p>
          <a:p>
            <a:pPr indent="0" lvl="0" marL="0" rtl="0" algn="l">
              <a:spcBef>
                <a:spcPts val="0"/>
              </a:spcBef>
              <a:spcAft>
                <a:spcPts val="0"/>
              </a:spcAft>
              <a:buSzPts val="1100"/>
              <a:buNone/>
            </a:pPr>
            <a:r>
              <a:rPr lang="zh-TW"/>
              <a:t>甘特圖的缺點主要有以下3 點：</a:t>
            </a:r>
            <a:endParaRPr/>
          </a:p>
          <a:p>
            <a:pPr indent="-298450" lvl="0" marL="457200" rtl="0" algn="l">
              <a:spcBef>
                <a:spcPts val="0"/>
              </a:spcBef>
              <a:spcAft>
                <a:spcPts val="0"/>
              </a:spcAft>
              <a:buSzPts val="1100"/>
              <a:buAutoNum type="arabicPeriod"/>
            </a:pPr>
            <a:r>
              <a:rPr lang="zh-TW"/>
              <a:t>甘特圖難以呈現複雜項目之間的互相關係與順序。</a:t>
            </a:r>
            <a:endParaRPr/>
          </a:p>
          <a:p>
            <a:pPr indent="-298450" lvl="0" marL="457200" rtl="0" algn="l">
              <a:spcBef>
                <a:spcPts val="0"/>
              </a:spcBef>
              <a:spcAft>
                <a:spcPts val="0"/>
              </a:spcAft>
              <a:buSzPts val="1100"/>
              <a:buAutoNum type="arabicPeriod"/>
            </a:pPr>
            <a:r>
              <a:rPr lang="zh-TW"/>
              <a:t>甘特圖沒辦法以各別項目的落後來評估整體的進度影響程度。</a:t>
            </a:r>
            <a:endParaRPr/>
          </a:p>
          <a:p>
            <a:pPr indent="-298450" lvl="0" marL="457200" rtl="0" algn="l">
              <a:spcBef>
                <a:spcPts val="0"/>
              </a:spcBef>
              <a:spcAft>
                <a:spcPts val="0"/>
              </a:spcAft>
              <a:buSzPts val="1100"/>
              <a:buAutoNum type="arabicPeriod"/>
            </a:pPr>
            <a:r>
              <a:rPr lang="zh-TW"/>
              <a:t>如果專案時程一更動，原先的甘特圖必須再花時間重新製作，較不即時</a:t>
            </a:r>
            <a:endParaRPr/>
          </a:p>
          <a:p>
            <a:pPr indent="0" lvl="0" marL="0" rtl="0" algn="l">
              <a:spcBef>
                <a:spcPts val="0"/>
              </a:spcBef>
              <a:spcAft>
                <a:spcPts val="0"/>
              </a:spcAft>
              <a:buSzPts val="1100"/>
              <a:buNone/>
            </a:pPr>
            <a:r>
              <a:rPr lang="zh-TW"/>
              <a:t>#1.甘特圖難以呈現複雜項目之間的互相關係</a:t>
            </a:r>
            <a:endParaRPr/>
          </a:p>
          <a:p>
            <a:pPr indent="0" lvl="0" marL="0" rtl="0" algn="l">
              <a:spcBef>
                <a:spcPts val="0"/>
              </a:spcBef>
              <a:spcAft>
                <a:spcPts val="0"/>
              </a:spcAft>
              <a:buSzPts val="1100"/>
              <a:buNone/>
            </a:pPr>
            <a:r>
              <a:rPr lang="zh-TW"/>
              <a:t>甘特圖軟體可以輕易繪製出項目之間的關係，但面對大型或時間長的專案，製作甘特圖會相當複雜，呈現上就會非常雜亂不好閱讀。（只適合中小型專案使用）</a:t>
            </a:r>
            <a:endParaRPr/>
          </a:p>
          <a:p>
            <a:pPr indent="0" lvl="0" marL="0" rtl="0" algn="l">
              <a:spcBef>
                <a:spcPts val="0"/>
              </a:spcBef>
              <a:spcAft>
                <a:spcPts val="0"/>
              </a:spcAft>
              <a:buSzPts val="1100"/>
              <a:buNone/>
            </a:pPr>
            <a:r>
              <a:rPr lang="zh-TW"/>
              <a:t>如果專案的複雜程度再提升，除了原先項目之間的前後關係要呈現之外，可能還會有更多需要紀錄的資訊，比如施作工法、施工流程、提供器材的廠商資訊等，甘特圖要應付就顯得相當吃力，這時就建議使用</a:t>
            </a:r>
            <a:r>
              <a:rPr lang="zh-TW" u="sng">
                <a:solidFill>
                  <a:schemeClr val="hlink"/>
                </a:solidFill>
                <a:hlinkClick r:id="rId5"/>
              </a:rPr>
              <a:t>專業的專案管理軟體</a:t>
            </a:r>
            <a:r>
              <a:rPr lang="zh-TW"/>
              <a:t>。</a:t>
            </a:r>
            <a:endParaRPr/>
          </a:p>
          <a:p>
            <a:pPr indent="0" lvl="0" marL="0" rtl="0" algn="l">
              <a:spcBef>
                <a:spcPts val="0"/>
              </a:spcBef>
              <a:spcAft>
                <a:spcPts val="0"/>
              </a:spcAft>
              <a:buSzPts val="1100"/>
              <a:buNone/>
            </a:pPr>
            <a:r>
              <a:rPr lang="zh-TW"/>
              <a:t>#2.甘特圖不能以項目的落後來評估整體的進度</a:t>
            </a:r>
            <a:endParaRPr/>
          </a:p>
          <a:p>
            <a:pPr indent="0" lvl="0" marL="0" rtl="0" algn="l">
              <a:spcBef>
                <a:spcPts val="0"/>
              </a:spcBef>
              <a:spcAft>
                <a:spcPts val="0"/>
              </a:spcAft>
              <a:buSzPts val="1100"/>
              <a:buNone/>
            </a:pPr>
            <a:r>
              <a:rPr lang="zh-TW"/>
              <a:t>甘特圖中的一個長條就代表一件任務，可以同時顯示多個任務要完成的時間，但是無法顯示工作量的多寡與輕重緩急，比如比較長的進度條感覺代表一個較大的任務，但其實只是它的 deadline 比較長而已，容易造成誤解。</a:t>
            </a:r>
            <a:endParaRPr/>
          </a:p>
          <a:p>
            <a:pPr indent="0" lvl="0" marL="0" rtl="0" algn="l">
              <a:spcBef>
                <a:spcPts val="0"/>
              </a:spcBef>
              <a:spcAft>
                <a:spcPts val="0"/>
              </a:spcAft>
              <a:buSzPts val="1100"/>
              <a:buNone/>
            </a:pPr>
            <a:r>
              <a:rPr lang="zh-TW"/>
              <a:t>並且專案管理員也無法得知這個任務有多少人在執行，也不知道目前閒置的人力有多少，對於管理者來說無法達到精確管理的目的。</a:t>
            </a:r>
            <a:endParaRPr/>
          </a:p>
          <a:p>
            <a:pPr indent="0" lvl="0" marL="0" rtl="0" algn="l">
              <a:spcBef>
                <a:spcPts val="0"/>
              </a:spcBef>
              <a:spcAft>
                <a:spcPts val="0"/>
              </a:spcAft>
              <a:buSzPts val="1100"/>
              <a:buNone/>
            </a:pPr>
            <a:r>
              <a:rPr lang="zh-TW"/>
              <a:t>甘特圖的另一個問題就是不容易看出整個專案的所有項目細節，只能在軟體上查看。</a:t>
            </a:r>
            <a:endParaRPr/>
          </a:p>
          <a:p>
            <a:pPr indent="0" lvl="0" marL="0" rtl="0" algn="l">
              <a:spcBef>
                <a:spcPts val="0"/>
              </a:spcBef>
              <a:spcAft>
                <a:spcPts val="0"/>
              </a:spcAft>
              <a:buSzPts val="1100"/>
              <a:buNone/>
            </a:pPr>
            <a:r>
              <a:rPr lang="zh-TW"/>
              <a:t>#3.甘特圖不適用於會頻繁更動的專案</a:t>
            </a:r>
            <a:endParaRPr/>
          </a:p>
          <a:p>
            <a:pPr indent="0" lvl="0" marL="0" rtl="0" algn="l">
              <a:spcBef>
                <a:spcPts val="0"/>
              </a:spcBef>
              <a:spcAft>
                <a:spcPts val="0"/>
              </a:spcAft>
              <a:buSzPts val="1100"/>
              <a:buNone/>
            </a:pPr>
            <a:r>
              <a:rPr lang="zh-TW"/>
              <a:t>項目可能在執行過程中不斷變化，如果不能事先預測可能的改變，繪製甘特圖的軟體也沒有可以頻繁更改功能的話，那麼很抱歉，你的甘特圖只有裝飾的功能而已。</a:t>
            </a:r>
            <a:endParaRPr/>
          </a:p>
          <a:p>
            <a:pPr indent="0" lvl="0" marL="0" rtl="0" algn="l">
              <a:spcBef>
                <a:spcPts val="0"/>
              </a:spcBef>
              <a:spcAft>
                <a:spcPts val="0"/>
              </a:spcAft>
              <a:buSzPts val="1100"/>
              <a:buNone/>
            </a:pPr>
            <a:r>
              <a:rPr lang="zh-TW"/>
              <a:t>甘特圖只能顯示任務與時間的關係、起訖時間，沒辦法看出專案執行中的問題點，比如甘特圖顯示進度落後時，你就不知道落後的原因是什麼，以至於無法馬上解決，就更不用說那些會頻繁更動工作內容的專案了。</a:t>
            </a:r>
            <a:endParaRPr/>
          </a:p>
          <a:p>
            <a:pPr indent="0" lvl="0" marL="0" rtl="0" algn="l">
              <a:spcBef>
                <a:spcPts val="0"/>
              </a:spcBef>
              <a:spcAft>
                <a:spcPts val="0"/>
              </a:spcAft>
              <a:buSzPts val="1100"/>
              <a:buNone/>
            </a:pPr>
            <a:r>
              <a:rPr lang="zh-TW" sz="1400" u="sng">
                <a:solidFill>
                  <a:schemeClr val="hlink"/>
                </a:solidFill>
                <a:hlinkClick r:id="rId6"/>
              </a:rPr>
              <a:t>https://veracityconsultant.com.tw/what-is-gantt-chart/</a:t>
            </a:r>
            <a:endParaRPr sz="1400">
              <a:solidFill>
                <a:schemeClr val="dk1"/>
              </a:solidFill>
            </a:endParaRPr>
          </a:p>
          <a:p>
            <a:pPr indent="0" lvl="0" marL="0" rtl="0" algn="l">
              <a:spcBef>
                <a:spcPts val="0"/>
              </a:spcBef>
              <a:spcAft>
                <a:spcPts val="0"/>
              </a:spcAft>
              <a:buSzPts val="1100"/>
              <a:buNone/>
            </a:pPr>
            <a:r>
              <a:t/>
            </a:r>
            <a:endParaRPr sz="14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4" name="Shape 414"/>
        <p:cNvGrpSpPr/>
        <p:nvPr/>
      </p:nvGrpSpPr>
      <p:grpSpPr>
        <a:xfrm>
          <a:off x="0" y="0"/>
          <a:ext cx="0" cy="0"/>
          <a:chOff x="0" y="0"/>
          <a:chExt cx="0" cy="0"/>
        </a:xfrm>
      </p:grpSpPr>
      <p:sp>
        <p:nvSpPr>
          <p:cNvPr id="415" name="Google Shape;415;gb6c550b4ae_0_1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6" name="Google Shape;416;gb6c550b4ae_0_1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sz="1400" u="sng">
                <a:solidFill>
                  <a:schemeClr val="hlink"/>
                </a:solidFill>
                <a:hlinkClick r:id="rId2"/>
              </a:rPr>
              <a:t>https://zh.wikipedia.org/wiki/%E8%AB%BE%E8%98%AD%E6%9B%B2%E7%B7%9A</a:t>
            </a:r>
            <a:endParaRPr sz="1400">
              <a:solidFill>
                <a:schemeClr val="dk1"/>
              </a:solidFill>
            </a:endParaRPr>
          </a:p>
          <a:p>
            <a:pPr indent="0" lvl="0" marL="0" rtl="0" algn="l">
              <a:lnSpc>
                <a:spcPct val="100000"/>
              </a:lnSpc>
              <a:spcBef>
                <a:spcPts val="0"/>
              </a:spcBef>
              <a:spcAft>
                <a:spcPts val="0"/>
              </a:spcAft>
              <a:buSzPts val="1100"/>
              <a:buNone/>
            </a:pPr>
            <a:r>
              <a:rPr lang="zh-TW" sz="1400" u="sng">
                <a:solidFill>
                  <a:schemeClr val="hlink"/>
                </a:solidFill>
                <a:hlinkClick r:id="rId3"/>
              </a:rPr>
              <a:t>https://www.easyatm.com.tw/wiki/%E8%AB%BE%E8%98%AD%E6%9B%B2%E7%B7%9A</a:t>
            </a:r>
            <a:endParaRPr sz="1400">
              <a:solidFill>
                <a:schemeClr val="dk1"/>
              </a:solidFill>
            </a:endParaRPr>
          </a:p>
          <a:p>
            <a:pPr indent="0" lvl="0" marL="0" rtl="0" algn="l">
              <a:lnSpc>
                <a:spcPct val="100000"/>
              </a:lnSpc>
              <a:spcBef>
                <a:spcPts val="0"/>
              </a:spcBef>
              <a:spcAft>
                <a:spcPts val="0"/>
              </a:spcAft>
              <a:buSzPts val="1100"/>
              <a:buNone/>
            </a:pPr>
            <a:r>
              <a:rPr lang="zh-TW" sz="1400">
                <a:solidFill>
                  <a:schemeClr val="dk1"/>
                </a:solidFill>
              </a:rPr>
              <a:t>這邊不用太詳述他的由來 ，可以把他的故事講出來但需要簡短，然後他到最後演變</a:t>
            </a:r>
            <a:endParaRPr sz="1400">
              <a:solidFill>
                <a:schemeClr val="dk1"/>
              </a:solidFil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gb6c550b4ae_0_1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3" name="Google Shape;433;gb6c550b4ae_0_1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https://zh.wikipedia.org/wiki/%E8%A8%88%E7%95%AB%E8%A9%95%E6%A0%B8%E8%A1%93</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zh-TW" u="sng">
                <a:solidFill>
                  <a:schemeClr val="hlink"/>
                </a:solidFill>
                <a:hlinkClick r:id="rId3"/>
              </a:rPr>
              <a:t>https://wiki.mbalib.com/zh-tw/PERT%E7%BD%91%E7%BB%9C%E5%88%86%E6%9E%90%E6%B3%95</a:t>
            </a:r>
            <a:endParaRPr/>
          </a:p>
          <a:p>
            <a:pPr indent="0" lvl="0" marL="0" rtl="0" algn="l">
              <a:lnSpc>
                <a:spcPct val="100000"/>
              </a:lnSpc>
              <a:spcBef>
                <a:spcPts val="0"/>
              </a:spcBef>
              <a:spcAft>
                <a:spcPts val="0"/>
              </a:spcAft>
              <a:buSzPts val="1100"/>
              <a:buNone/>
            </a:pPr>
            <a:r>
              <a:rPr lang="zh-TW"/>
              <a:t>使用方式?可以去講他的應用在哪</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a:t>大概地把每個圖表的用途時機講出來</a:t>
            </a:r>
            <a:endParaRPr/>
          </a:p>
          <a:p>
            <a:pPr indent="0" lvl="0" marL="0" rtl="0" algn="l">
              <a:lnSpc>
                <a:spcPct val="100000"/>
              </a:lnSpc>
              <a:spcBef>
                <a:spcPts val="0"/>
              </a:spcBef>
              <a:spcAft>
                <a:spcPts val="0"/>
              </a:spcAft>
              <a:buSzPts val="1100"/>
              <a:buNone/>
            </a:pPr>
            <a:r>
              <a:rPr lang="zh-TW" u="sng">
                <a:solidFill>
                  <a:schemeClr val="hlink"/>
                </a:solidFill>
                <a:hlinkClick r:id="rId2"/>
              </a:rPr>
              <a:t>https://www.businesstoday.com.tw/article/category/80408/post/201903260012/%E4%B8%8D%E5%90%8C%E5%9C%96%E8%A1%A8%E4%B8%8D%E5%90%8C%E4%BD%BF%E7%94%A8%E6%99%82%E6%A9%9F%EF%BC%8C%E6%88%91%E7%9A%84%E5%A0%B1%E8%A1%A8%E9%81%A9%E5%90%88%E4%BB%80%E9%BA%BC%E5%9C%96%E5%BD%A2%EF%BC%9F%E4%BD%A0%E7%94%A8%E5%B0%8D%E4%BA%86%E5%97%8E%EF%BC%9F</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b6c550b4ae_0_1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7" name="Google Shape;447;gb6c550b4ae_0_1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https://zh.wikipedia.org/wiki/%E6%97%81%E6%B0%8F%E8%A1%A8</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zh-TW" u="sng">
                <a:solidFill>
                  <a:schemeClr val="hlink"/>
                </a:solidFill>
                <a:hlinkClick r:id="rId3"/>
              </a:rPr>
              <a:t>https://www.wanweibaike.com/wiki-%E6%97%81%E6%B0%8F%E8%A1%A8</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zh-TW"/>
              <a:t>這</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 name="Shape 461"/>
        <p:cNvGrpSpPr/>
        <p:nvPr/>
      </p:nvGrpSpPr>
      <p:grpSpPr>
        <a:xfrm>
          <a:off x="0" y="0"/>
          <a:ext cx="0" cy="0"/>
          <a:chOff x="0" y="0"/>
          <a:chExt cx="0" cy="0"/>
        </a:xfrm>
      </p:grpSpPr>
      <p:sp>
        <p:nvSpPr>
          <p:cNvPr id="462" name="Google Shape;462;gdf95b0a23c_0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63" name="Google Shape;463;gdf95b0a23c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2" name="Shape 472"/>
        <p:cNvGrpSpPr/>
        <p:nvPr/>
      </p:nvGrpSpPr>
      <p:grpSpPr>
        <a:xfrm>
          <a:off x="0" y="0"/>
          <a:ext cx="0" cy="0"/>
          <a:chOff x="0" y="0"/>
          <a:chExt cx="0" cy="0"/>
        </a:xfrm>
      </p:grpSpPr>
      <p:sp>
        <p:nvSpPr>
          <p:cNvPr id="473" name="Google Shape;473;gb6c550b4ae_0_1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4" name="Google Shape;474;gb6c550b4ae_0_1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https://kknews.cc/zh-tw/design/68m569p.html</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zh-TW" u="sng">
                <a:solidFill>
                  <a:schemeClr val="hlink"/>
                </a:solidFill>
                <a:hlinkClick r:id="rId3"/>
              </a:rPr>
              <a:t>https://zh.warbletoncouncil.org/organigrama-empresa-3950</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b6c550b4ae_0_1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9" name="Google Shape;489;gb6c550b4ae_0_1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https://zh.wikipedia.org/wiki/%E6%A8%B9%E7%8B%80%E7%B5%90%E6%A7%8B</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zh-TW" u="sng">
                <a:solidFill>
                  <a:schemeClr val="hlink"/>
                </a:solidFill>
                <a:hlinkClick r:id="rId3"/>
              </a:rPr>
              <a:t>https://www.canva.cn/learn/how-to-do-excel-tree-diagram/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b6c550b4ae_0_2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3" name="Google Shape;503;gb6c550b4ae_0_2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http://acadeck.com/?p=511</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zh-TW" u="sng">
                <a:solidFill>
                  <a:schemeClr val="hlink"/>
                </a:solidFill>
                <a:hlinkClick r:id="rId3"/>
              </a:rPr>
              <a:t>https://wiki.mbalib.com/zh-tw/%E9%B1%BC%E9%AA%A8%E5%9B%BE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b6c550b4ae_0_2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7" name="Google Shape;517;gb6c550b4ae_0_2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https://zh.wikipedia.org/wiki/%E6%96%87%E6%B0%8F%E5%9B%BE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zh-TW" u="sng">
                <a:solidFill>
                  <a:schemeClr val="hlink"/>
                </a:solidFill>
                <a:hlinkClick r:id="rId3"/>
              </a:rPr>
              <a:t>https://wiki.jsswsq.com/index.php?title=%E6%96%87%E6%B0%8F%E5%9B%BE&amp;variant=zh-tw</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7" name="Shape 527"/>
        <p:cNvGrpSpPr/>
        <p:nvPr/>
      </p:nvGrpSpPr>
      <p:grpSpPr>
        <a:xfrm>
          <a:off x="0" y="0"/>
          <a:ext cx="0" cy="0"/>
          <a:chOff x="0" y="0"/>
          <a:chExt cx="0" cy="0"/>
        </a:xfrm>
      </p:grpSpPr>
      <p:sp>
        <p:nvSpPr>
          <p:cNvPr id="528" name="Google Shape;52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9" name="Google Shape;52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zh-TW"/>
              <a:t>優點：</a:t>
            </a:r>
            <a:endParaRPr/>
          </a:p>
          <a:p>
            <a:pPr indent="0" lvl="0" marL="0" rtl="0" algn="l">
              <a:spcBef>
                <a:spcPts val="0"/>
              </a:spcBef>
              <a:spcAft>
                <a:spcPts val="0"/>
              </a:spcAft>
              <a:buSzPts val="1100"/>
              <a:buNone/>
            </a:pPr>
            <a:r>
              <a:rPr lang="zh-TW"/>
              <a:t>1.動作更快，這是因為人腦對視覺資訊的處理要比書面資訊容易得多。</a:t>
            </a:r>
            <a:endParaRPr/>
          </a:p>
          <a:p>
            <a:pPr indent="0" lvl="0" marL="0" rtl="0" algn="l">
              <a:spcBef>
                <a:spcPts val="0"/>
              </a:spcBef>
              <a:spcAft>
                <a:spcPts val="0"/>
              </a:spcAft>
              <a:buSzPts val="1100"/>
              <a:buNone/>
            </a:pPr>
            <a:r>
              <a:rPr lang="zh-TW"/>
              <a:t>2.用建設性方式討論結果。業務報告，都是規範化的文件，它製作的太過於詳細，沒辦法記住這些內容，所以用一些簡短的圖形就能體現那些複雜資訊，甚至單個圖形也能做到。</a:t>
            </a:r>
            <a:endParaRPr/>
          </a:p>
          <a:p>
            <a:pPr indent="0" lvl="0" marL="0" rtl="0" algn="l">
              <a:spcBef>
                <a:spcPts val="0"/>
              </a:spcBef>
              <a:spcAft>
                <a:spcPts val="0"/>
              </a:spcAft>
              <a:buSzPts val="1100"/>
              <a:buNone/>
            </a:pPr>
            <a:r>
              <a:rPr lang="zh-TW"/>
              <a:t>3</a:t>
            </a:r>
            <a:r>
              <a:rPr lang="zh-TW"/>
              <a:t>能夠理解運營和結果之間的連線</a:t>
            </a:r>
            <a:r>
              <a:rPr lang="zh-TW"/>
              <a:t>.，具體就是資料視覺化允許使用者去跟蹤運營和整體業務效能之間的連線，例如：銷售總監可能會立即看到條形圖則可以深入瞭解這些差異發生在哪裡，並開始制定計劃。透過這種方式，資料視覺化可以讓管理人員立即發現問題並採取行動從而及時止損。</a:t>
            </a:r>
            <a:endParaRPr/>
          </a:p>
          <a:p>
            <a:pPr indent="0" lvl="0" marL="0" rtl="0" algn="l">
              <a:spcBef>
                <a:spcPts val="0"/>
              </a:spcBef>
              <a:spcAft>
                <a:spcPts val="0"/>
              </a:spcAft>
              <a:buSzPts val="1100"/>
              <a:buNone/>
            </a:pPr>
            <a:r>
              <a:rPr lang="zh-TW"/>
              <a:t>缺點：資料視覺化就是為了幫助我們更直觀的看到資料所以就目前而言還沒有什麼太大的缺點。唯一的缺點就是有些人還不能熟練使用</a:t>
            </a:r>
            <a:endParaRPr/>
          </a:p>
          <a:p>
            <a:pPr indent="-298450" lvl="0" marL="457200" rtl="0" algn="l">
              <a:spcBef>
                <a:spcPts val="0"/>
              </a:spcBef>
              <a:spcAft>
                <a:spcPts val="0"/>
              </a:spcAft>
              <a:buSzPts val="1100"/>
              <a:buChar char="●"/>
            </a:pPr>
            <a:r>
              <a:rPr lang="zh-TW"/>
              <a:t>易於理解數據</a:t>
            </a:r>
            <a:endParaRPr/>
          </a:p>
          <a:p>
            <a:pPr indent="-298450" lvl="0" marL="457200" rtl="0" algn="l">
              <a:spcBef>
                <a:spcPts val="0"/>
              </a:spcBef>
              <a:spcAft>
                <a:spcPts val="0"/>
              </a:spcAft>
              <a:buSzPts val="1100"/>
              <a:buChar char="●"/>
            </a:pPr>
            <a:r>
              <a:rPr lang="zh-TW"/>
              <a:t>具有優秀的動態效果和強大的交互體驗</a:t>
            </a:r>
            <a:endParaRPr/>
          </a:p>
          <a:p>
            <a:pPr indent="-298450" lvl="0" marL="457200" rtl="0" algn="l">
              <a:spcBef>
                <a:spcPts val="0"/>
              </a:spcBef>
              <a:spcAft>
                <a:spcPts val="0"/>
              </a:spcAft>
              <a:buSzPts val="1100"/>
              <a:buChar char="●"/>
            </a:pPr>
            <a:r>
              <a:rPr lang="zh-TW"/>
              <a:t>統合視覺解讀的需求</a:t>
            </a:r>
            <a:endParaRPr/>
          </a:p>
          <a:p>
            <a:pPr indent="-298450" lvl="0" marL="457200" rtl="0" algn="l">
              <a:spcBef>
                <a:spcPts val="0"/>
              </a:spcBef>
              <a:spcAft>
                <a:spcPts val="0"/>
              </a:spcAft>
              <a:buSzPts val="1100"/>
              <a:buChar char="●"/>
            </a:pPr>
            <a:r>
              <a:rPr lang="zh-TW"/>
              <a:t>增加商業溝通效率</a:t>
            </a:r>
            <a:endParaRPr/>
          </a:p>
          <a:p>
            <a:pPr indent="-298450" lvl="0" marL="457200" rtl="0" algn="l">
              <a:spcBef>
                <a:spcPts val="0"/>
              </a:spcBef>
              <a:spcAft>
                <a:spcPts val="0"/>
              </a:spcAft>
              <a:buSzPts val="1100"/>
              <a:buChar char="●"/>
            </a:pPr>
            <a:r>
              <a:rPr lang="zh-TW"/>
              <a:t>使人們更願意吸收理解資料</a:t>
            </a:r>
            <a:endParaRPr sz="1350">
              <a:solidFill>
                <a:srgbClr val="303233"/>
              </a:solidFill>
              <a:highlight>
                <a:srgbClr val="FFFFFF"/>
              </a:highlight>
            </a:endParaRPr>
          </a:p>
          <a:p>
            <a:pPr indent="0" lvl="0" marL="0" rtl="0" algn="l">
              <a:lnSpc>
                <a:spcPct val="100000"/>
              </a:lnSpc>
              <a:spcBef>
                <a:spcPts val="0"/>
              </a:spcBef>
              <a:spcAft>
                <a:spcPts val="0"/>
              </a:spcAft>
              <a:buSzPts val="1100"/>
              <a:buNone/>
            </a:pPr>
            <a:r>
              <a:t/>
            </a:r>
            <a:endParaRPr sz="1500">
              <a:solidFill>
                <a:srgbClr val="3D464D"/>
              </a:solidFill>
              <a:highlight>
                <a:srgbClr val="FFFFFF"/>
              </a:highlight>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8" name="Shape 538"/>
        <p:cNvGrpSpPr/>
        <p:nvPr/>
      </p:nvGrpSpPr>
      <p:grpSpPr>
        <a:xfrm>
          <a:off x="0" y="0"/>
          <a:ext cx="0" cy="0"/>
          <a:chOff x="0" y="0"/>
          <a:chExt cx="0" cy="0"/>
        </a:xfrm>
      </p:grpSpPr>
      <p:sp>
        <p:nvSpPr>
          <p:cNvPr id="539" name="Google Shape;539;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40" name="Google Shape;54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df95b0a23c_0_1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gdf95b0a23c_0_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zh-TW" u="sng">
                <a:solidFill>
                  <a:schemeClr val="hlink"/>
                </a:solidFill>
                <a:hlinkClick r:id="rId2"/>
              </a:rPr>
              <a:t>https://zh.wikipedia.org/wiki/%E7%B5%B1%E8%A8%88%E5%9C%96%E8%A1%A8#%E8%BC%83%E5%B8%B8%E7%94%A8%E5%9C%A8%E5%91%88%E7%8F%BE%E6%9C%89%E6%99%82%E9%96%93%E6%A6%82%E5%BF%B5%E7%9A%84%E6%95%B8%E6%93%9A</a:t>
            </a:r>
            <a:endParaRPr/>
          </a:p>
          <a:p>
            <a:pPr indent="0" lvl="0" marL="0" rtl="0" algn="l">
              <a:spcBef>
                <a:spcPts val="0"/>
              </a:spcBef>
              <a:spcAft>
                <a:spcPts val="0"/>
              </a:spcAft>
              <a:buSzPts val="1100"/>
              <a:buNone/>
            </a:pPr>
            <a:r>
              <a:rPr lang="zh-TW" u="sng">
                <a:solidFill>
                  <a:schemeClr val="hlink"/>
                </a:solidFill>
                <a:hlinkClick r:id="rId3"/>
              </a:rPr>
              <a:t>https://allaboutdataanalysis.medium.com/%E6%8E%8C%E6%8F%A1%E9%80%995%E5%A4%A7%E9%A1%9E23%E5%80%8B%E5%9C%96%E8%A1%A8-%E8%AE%93%E4%BD%A0%E7%9A%84%E8%B3%87%E6%96%99%E8%A6%96%E8%A6%BA%E5%8C%96%E9%81%A0%E9%9B%A2%E6%9E%AF%E7%87%A5-f68b79b31267</a:t>
            </a:r>
            <a:endParaRPr/>
          </a:p>
          <a:p>
            <a:pPr indent="0" lvl="0" marL="0" rtl="0" algn="l">
              <a:lnSpc>
                <a:spcPct val="100000"/>
              </a:lnSpc>
              <a:spcBef>
                <a:spcPts val="0"/>
              </a:spcBef>
              <a:spcAft>
                <a:spcPts val="0"/>
              </a:spcAft>
              <a:buSzPts val="1100"/>
              <a:buNone/>
            </a:pPr>
            <a:r>
              <a:t/>
            </a:r>
            <a:endParaRPr sz="14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df95b0a23c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gdf95b0a23c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df95b0a23c_0_4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gdf95b0a23c_0_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a:t>在打講稿的時候要詳述，然後去講他們運用的時機</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df95b0a23c_0_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df95b0a23c_0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zh-TW" u="sng">
                <a:solidFill>
                  <a:schemeClr val="hlink"/>
                </a:solidFill>
                <a:hlinkClick r:id="rId2"/>
              </a:rPr>
              <a:t>https://wiki.mbalib.com/zh-tw/%E6%B5%81%E7%A8%8B%E5%9B%BE%E6%8F%8F%E8%BF%B0%E6%B3%95</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df95b0a23c_0_6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gdf95b0a23c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1"/>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2"/>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12"/>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 name="Shape 16"/>
        <p:cNvGrpSpPr/>
        <p:nvPr/>
      </p:nvGrpSpPr>
      <p:grpSpPr>
        <a:xfrm>
          <a:off x="0" y="0"/>
          <a:ext cx="0" cy="0"/>
          <a:chOff x="0" y="0"/>
          <a:chExt cx="0" cy="0"/>
        </a:xfrm>
      </p:grpSpPr>
      <p:sp>
        <p:nvSpPr>
          <p:cNvPr id="17" name="Google Shape;1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8" name="Shape 18"/>
        <p:cNvGrpSpPr/>
        <p:nvPr/>
      </p:nvGrpSpPr>
      <p:grpSpPr>
        <a:xfrm>
          <a:off x="0" y="0"/>
          <a:ext cx="0" cy="0"/>
          <a:chOff x="0" y="0"/>
          <a:chExt cx="0" cy="0"/>
        </a:xfrm>
      </p:grpSpPr>
      <p:sp>
        <p:nvSpPr>
          <p:cNvPr id="19" name="Google Shape;19;p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0" name="Google Shape;20;p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1" name="Google Shape;21;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5" name="Google Shape;25;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8" name="Google Shape;28;p7"/>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9" name="Google Shape;29;p7"/>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0" name="Google Shape;30;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3" name="Google Shape;33;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9"/>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10"/>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10"/>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10"/>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10"/>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2" name="Google Shape;42;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TW"/>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30.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2.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6.png"/><Relationship Id="rId4"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9.png"/><Relationship Id="rId4" Type="http://schemas.openxmlformats.org/officeDocument/2006/relationships/image" Target="../media/image2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3.jpg"/><Relationship Id="rId4" Type="http://schemas.openxmlformats.org/officeDocument/2006/relationships/hyperlink" Target="https://www.baike.com/resource/%E8%AF%BA%E5%85%B0%E6%9B%B2%E7%BA%BF/wikiphoto?resource_type=image&amp;doc_id=1390675269160782979&amp;doc_title=%E8%AF%BA%E5%85%B0%E6%9B%B2%E7%BA%BF&amp;img=%2F%2Fp9-bk.byteimg.com%2Ftos-cn-i-mlhdmxsy5m%2Ff36893185e064f0985af990a5ed8d658~tplv-mlhdmxsy5m-q75%3A0%3A0.image"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9.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6.png"/><Relationship Id="rId5" Type="http://schemas.openxmlformats.org/officeDocument/2006/relationships/image" Target="../media/image11.png"/><Relationship Id="rId6"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s://zh.100ke.info/wiki/%E6%B7%B7%E7%A8%AE" TargetMode="External"/><Relationship Id="rId4" Type="http://schemas.openxmlformats.org/officeDocument/2006/relationships/hyperlink" Target="https://zh.100ke.info/w/index.php?title=%E8%82%B2%E7%A7%8D&amp;action=edit&amp;redlink=1" TargetMode="External"/><Relationship Id="rId5" Type="http://schemas.openxmlformats.org/officeDocument/2006/relationships/hyperlink" Target="https://zh.100ke.info/w/index.php?title=%E8%83%9A%E8%83%8E%E6%AD%BB%E4%BA%A1&amp;action=edit&amp;redlink=1" TargetMode="External"/><Relationship Id="rId6" Type="http://schemas.openxmlformats.org/officeDocument/2006/relationships/hyperlink" Target="https://zh.100ke.info/w/index.php?title=%E4%B8%8D%E5%AE%8C%E5%85%A8%E6%98%BE%E6%80%A7&amp;action=edit&amp;redlink=1" TargetMode="External"/><Relationship Id="rId7" Type="http://schemas.openxmlformats.org/officeDocument/2006/relationships/hyperlink" Target="https://zh.100ke.info/wiki/%E5%85%B1%E6%98%BE%E6%80%A7" TargetMode="External"/><Relationship Id="rId8" Type="http://schemas.openxmlformats.org/officeDocument/2006/relationships/image" Target="../media/image2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8.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3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53" name="Shape 53"/>
        <p:cNvGrpSpPr/>
        <p:nvPr/>
      </p:nvGrpSpPr>
      <p:grpSpPr>
        <a:xfrm>
          <a:off x="0" y="0"/>
          <a:ext cx="0" cy="0"/>
          <a:chOff x="0" y="0"/>
          <a:chExt cx="0" cy="0"/>
        </a:xfrm>
      </p:grpSpPr>
      <p:sp>
        <p:nvSpPr>
          <p:cNvPr id="54" name="Google Shape;54;p13"/>
          <p:cNvSpPr txBox="1"/>
          <p:nvPr/>
        </p:nvSpPr>
        <p:spPr>
          <a:xfrm>
            <a:off x="2485331" y="1681836"/>
            <a:ext cx="5418000" cy="1245600"/>
          </a:xfrm>
          <a:prstGeom prst="rect">
            <a:avLst/>
          </a:prstGeom>
          <a:noFill/>
          <a:ln>
            <a:noFill/>
          </a:ln>
          <a:effectLst>
            <a:outerShdw blurRad="157163" rotWithShape="0" algn="bl" dir="3420000" dist="133350">
              <a:srgbClr val="000000">
                <a:alpha val="63921"/>
              </a:srgbClr>
            </a:outerShdw>
          </a:effectLst>
        </p:spPr>
        <p:txBody>
          <a:bodyPr anchorCtr="0" anchor="b" bIns="91425" lIns="91425" spcFirstLastPara="1" rIns="91425" wrap="square" tIns="91425">
            <a:normAutofit/>
          </a:bodyPr>
          <a:lstStyle/>
          <a:p>
            <a:pPr indent="0" lvl="0" marL="0" marR="0" rtl="0" algn="ctr">
              <a:lnSpc>
                <a:spcPct val="100000"/>
              </a:lnSpc>
              <a:spcBef>
                <a:spcPts val="0"/>
              </a:spcBef>
              <a:spcAft>
                <a:spcPts val="0"/>
              </a:spcAft>
              <a:buClr>
                <a:schemeClr val="dk1"/>
              </a:buClr>
              <a:buSzPts val="5200"/>
              <a:buFont typeface="Arial"/>
              <a:buNone/>
            </a:pPr>
            <a:r>
              <a:rPr b="1" i="0" lang="zh-TW" sz="6000" u="none" cap="none" strike="noStrike">
                <a:solidFill>
                  <a:schemeClr val="dk1"/>
                </a:solidFill>
                <a:latin typeface="Arial"/>
                <a:ea typeface="Arial"/>
                <a:cs typeface="Arial"/>
                <a:sym typeface="Arial"/>
              </a:rPr>
              <a:t>統計圖表</a:t>
            </a:r>
            <a:endParaRPr b="1" i="0" sz="6000" u="none" cap="none" strike="noStrike">
              <a:solidFill>
                <a:schemeClr val="dk1"/>
              </a:solidFill>
              <a:latin typeface="Arial"/>
              <a:ea typeface="Arial"/>
              <a:cs typeface="Arial"/>
              <a:sym typeface="Arial"/>
            </a:endParaRPr>
          </a:p>
        </p:txBody>
      </p:sp>
      <p:sp>
        <p:nvSpPr>
          <p:cNvPr id="55" name="Google Shape;55;p13"/>
          <p:cNvSpPr txBox="1"/>
          <p:nvPr>
            <p:ph type="ctrTitle"/>
          </p:nvPr>
        </p:nvSpPr>
        <p:spPr>
          <a:xfrm>
            <a:off x="2406409" y="1774364"/>
            <a:ext cx="5418000" cy="1245600"/>
          </a:xfrm>
          <a:prstGeom prst="rect">
            <a:avLst/>
          </a:prstGeom>
          <a:noFill/>
          <a:ln>
            <a:noFill/>
          </a:ln>
          <a:effectLst>
            <a:outerShdw blurRad="157163" rotWithShape="0" algn="bl" dir="3420000" dist="133350">
              <a:srgbClr val="000000">
                <a:alpha val="63921"/>
              </a:srgbClr>
            </a:outerShdw>
          </a:effectLst>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b="1" lang="zh-TW" sz="6000">
                <a:solidFill>
                  <a:schemeClr val="lt1"/>
                </a:solidFill>
              </a:rPr>
              <a:t>統計圖表</a:t>
            </a:r>
            <a:endParaRPr b="1" sz="6000">
              <a:solidFill>
                <a:schemeClr val="lt1"/>
              </a:solidFill>
            </a:endParaRPr>
          </a:p>
        </p:txBody>
      </p:sp>
      <p:sp>
        <p:nvSpPr>
          <p:cNvPr id="56" name="Google Shape;56;p13"/>
          <p:cNvSpPr/>
          <p:nvPr/>
        </p:nvSpPr>
        <p:spPr>
          <a:xfrm>
            <a:off x="605475" y="-622975"/>
            <a:ext cx="1305000" cy="1245600"/>
          </a:xfrm>
          <a:prstGeom prst="diamond">
            <a:avLst/>
          </a:prstGeom>
          <a:solidFill>
            <a:srgbClr val="76A5AF"/>
          </a:solidFill>
          <a:ln cap="flat" cmpd="sng" w="9525">
            <a:solidFill>
              <a:srgbClr val="76A5A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13"/>
          <p:cNvSpPr/>
          <p:nvPr/>
        </p:nvSpPr>
        <p:spPr>
          <a:xfrm>
            <a:off x="1305100" y="-980575"/>
            <a:ext cx="1957500" cy="2052600"/>
          </a:xfrm>
          <a:prstGeom prst="diamond">
            <a:avLst/>
          </a:prstGeom>
          <a:solidFill>
            <a:srgbClr val="6FA8DC"/>
          </a:solidFill>
          <a:ln>
            <a:noFill/>
          </a:ln>
          <a:effectLst>
            <a:outerShdw blurRad="57150" rotWithShape="0" algn="bl" dir="5400000" dist="19050">
              <a:srgbClr val="073763">
                <a:alpha val="49803"/>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13"/>
          <p:cNvSpPr/>
          <p:nvPr/>
        </p:nvSpPr>
        <p:spPr>
          <a:xfrm>
            <a:off x="1266125" y="133275"/>
            <a:ext cx="769800" cy="792600"/>
          </a:xfrm>
          <a:prstGeom prst="diamond">
            <a:avLst/>
          </a:prstGeom>
          <a:solidFill>
            <a:srgbClr val="EA999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13"/>
          <p:cNvSpPr/>
          <p:nvPr/>
        </p:nvSpPr>
        <p:spPr>
          <a:xfrm>
            <a:off x="2571675" y="-912175"/>
            <a:ext cx="1511100" cy="1458600"/>
          </a:xfrm>
          <a:prstGeom prst="diamond">
            <a:avLst/>
          </a:prstGeom>
          <a:solidFill>
            <a:srgbClr val="B4A7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13"/>
          <p:cNvSpPr/>
          <p:nvPr/>
        </p:nvSpPr>
        <p:spPr>
          <a:xfrm>
            <a:off x="5234100" y="-1058575"/>
            <a:ext cx="2017800" cy="2116800"/>
          </a:xfrm>
          <a:prstGeom prst="diamond">
            <a:avLst/>
          </a:prstGeom>
          <a:solidFill>
            <a:srgbClr val="EA9999"/>
          </a:solid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3"/>
          <p:cNvSpPr/>
          <p:nvPr/>
        </p:nvSpPr>
        <p:spPr>
          <a:xfrm>
            <a:off x="6561700" y="-576550"/>
            <a:ext cx="1396800" cy="1458600"/>
          </a:xfrm>
          <a:prstGeom prst="diamond">
            <a:avLst/>
          </a:prstGeom>
          <a:solidFill>
            <a:srgbClr val="D9EAD3"/>
          </a:solidFill>
          <a:ln cap="flat" cmpd="sng" w="9525">
            <a:solidFill>
              <a:srgbClr val="D9EAD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13"/>
          <p:cNvSpPr/>
          <p:nvPr/>
        </p:nvSpPr>
        <p:spPr>
          <a:xfrm>
            <a:off x="6482100" y="265625"/>
            <a:ext cx="769800" cy="792600"/>
          </a:xfrm>
          <a:prstGeom prst="diamond">
            <a:avLst/>
          </a:prstGeom>
          <a:solidFill>
            <a:srgbClr val="A2C4C9"/>
          </a:solidFill>
          <a:ln cap="flat" cmpd="sng" w="9525">
            <a:solidFill>
              <a:srgbClr val="A2C4C9"/>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3"/>
          <p:cNvSpPr/>
          <p:nvPr/>
        </p:nvSpPr>
        <p:spPr>
          <a:xfrm>
            <a:off x="-889725" y="3564925"/>
            <a:ext cx="2266800" cy="2315700"/>
          </a:xfrm>
          <a:prstGeom prst="diamond">
            <a:avLst/>
          </a:prstGeom>
          <a:solidFill>
            <a:srgbClr val="D9EAD3"/>
          </a:solidFill>
          <a:ln>
            <a:noFill/>
          </a:ln>
          <a:effectLst>
            <a:outerShdw blurRad="85725" rotWithShape="0" algn="bl" dir="5400000" dist="95250">
              <a:srgbClr val="274E13">
                <a:alpha val="51764"/>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3"/>
          <p:cNvSpPr/>
          <p:nvPr/>
        </p:nvSpPr>
        <p:spPr>
          <a:xfrm>
            <a:off x="-164866" y="3651050"/>
            <a:ext cx="1599300" cy="1676700"/>
          </a:xfrm>
          <a:prstGeom prst="diamond">
            <a:avLst/>
          </a:prstGeom>
          <a:solidFill>
            <a:srgbClr val="B4A7D6"/>
          </a:solidFill>
          <a:ln cap="flat" cmpd="sng" w="9525">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3"/>
          <p:cNvSpPr/>
          <p:nvPr/>
        </p:nvSpPr>
        <p:spPr>
          <a:xfrm>
            <a:off x="567040" y="4226747"/>
            <a:ext cx="946800" cy="1086900"/>
          </a:xfrm>
          <a:prstGeom prst="diamond">
            <a:avLst/>
          </a:prstGeom>
          <a:solidFill>
            <a:srgbClr val="FFD966"/>
          </a:solidFill>
          <a:ln cap="flat" cmpd="sng" w="9525">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13"/>
          <p:cNvSpPr/>
          <p:nvPr/>
        </p:nvSpPr>
        <p:spPr>
          <a:xfrm>
            <a:off x="7563675" y="3550525"/>
            <a:ext cx="2412900" cy="2315700"/>
          </a:xfrm>
          <a:prstGeom prst="diamond">
            <a:avLst/>
          </a:prstGeom>
          <a:solidFill>
            <a:srgbClr val="FFD966"/>
          </a:solidFill>
          <a:ln cap="flat" cmpd="sng" w="9525">
            <a:solidFill>
              <a:srgbClr val="FFD96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13"/>
          <p:cNvSpPr/>
          <p:nvPr/>
        </p:nvSpPr>
        <p:spPr>
          <a:xfrm>
            <a:off x="7892150" y="3648800"/>
            <a:ext cx="1142400" cy="1086900"/>
          </a:xfrm>
          <a:prstGeom prst="diamond">
            <a:avLst/>
          </a:prstGeom>
          <a:solidFill>
            <a:srgbClr val="C27BA0"/>
          </a:solidFill>
          <a:ln cap="flat" cmpd="sng" w="9525">
            <a:solidFill>
              <a:srgbClr val="C27BA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13"/>
          <p:cNvSpPr/>
          <p:nvPr/>
        </p:nvSpPr>
        <p:spPr>
          <a:xfrm>
            <a:off x="7491175" y="4545925"/>
            <a:ext cx="1075200" cy="1086900"/>
          </a:xfrm>
          <a:prstGeom prst="diamond">
            <a:avLst/>
          </a:prstGeom>
          <a:solidFill>
            <a:srgbClr val="6FA8DC"/>
          </a:solidFill>
          <a:ln cap="flat" cmpd="sng" w="9525">
            <a:solidFill>
              <a:srgbClr val="6FA8DC"/>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上升趨勢的橫條圖 以實心填滿" id="69" name="Google Shape;69;p13"/>
          <p:cNvPicPr preferRelativeResize="0"/>
          <p:nvPr/>
        </p:nvPicPr>
        <p:blipFill rotWithShape="1">
          <a:blip r:embed="rId3">
            <a:alphaModFix/>
          </a:blip>
          <a:srcRect b="0" l="0" r="0" t="0"/>
          <a:stretch/>
        </p:blipFill>
        <p:spPr>
          <a:xfrm>
            <a:off x="7291378" y="1332344"/>
            <a:ext cx="1471361" cy="1462860"/>
          </a:xfrm>
          <a:prstGeom prst="rect">
            <a:avLst/>
          </a:prstGeom>
          <a:noFill/>
          <a:ln>
            <a:noFill/>
          </a:ln>
        </p:spPr>
      </p:pic>
      <p:pic>
        <p:nvPicPr>
          <p:cNvPr descr="業績成長 以實心填滿" id="70" name="Google Shape;70;p13"/>
          <p:cNvPicPr preferRelativeResize="0"/>
          <p:nvPr/>
        </p:nvPicPr>
        <p:blipFill rotWithShape="1">
          <a:blip r:embed="rId4">
            <a:alphaModFix/>
          </a:blip>
          <a:srcRect b="0" l="0" r="0" t="0"/>
          <a:stretch/>
        </p:blipFill>
        <p:spPr>
          <a:xfrm>
            <a:off x="4174914" y="3595472"/>
            <a:ext cx="1693697" cy="1678040"/>
          </a:xfrm>
          <a:prstGeom prst="rect">
            <a:avLst/>
          </a:prstGeom>
          <a:noFill/>
          <a:ln>
            <a:noFill/>
          </a:ln>
        </p:spPr>
      </p:pic>
      <p:pic>
        <p:nvPicPr>
          <p:cNvPr descr="社交網路 以實心填滿" id="71" name="Google Shape;71;p13"/>
          <p:cNvPicPr preferRelativeResize="0"/>
          <p:nvPr/>
        </p:nvPicPr>
        <p:blipFill rotWithShape="1">
          <a:blip r:embed="rId5">
            <a:alphaModFix/>
          </a:blip>
          <a:srcRect b="0" l="0" r="0" t="0"/>
          <a:stretch/>
        </p:blipFill>
        <p:spPr>
          <a:xfrm rot="578225">
            <a:off x="343201" y="1091875"/>
            <a:ext cx="2073056" cy="207305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184" name="Shape 184"/>
        <p:cNvGrpSpPr/>
        <p:nvPr/>
      </p:nvGrpSpPr>
      <p:grpSpPr>
        <a:xfrm>
          <a:off x="0" y="0"/>
          <a:ext cx="0" cy="0"/>
          <a:chOff x="0" y="0"/>
          <a:chExt cx="0" cy="0"/>
        </a:xfrm>
      </p:grpSpPr>
      <p:sp>
        <p:nvSpPr>
          <p:cNvPr id="185" name="Google Shape;185;p22"/>
          <p:cNvSpPr/>
          <p:nvPr/>
        </p:nvSpPr>
        <p:spPr>
          <a:xfrm>
            <a:off x="-2166025" y="0"/>
            <a:ext cx="4394700" cy="11607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時間</a:t>
            </a:r>
            <a:endParaRPr b="1" i="0" sz="2800" u="none" cap="none" strike="noStrike">
              <a:solidFill>
                <a:schemeClr val="dk1"/>
              </a:solidFill>
            </a:endParaRPr>
          </a:p>
        </p:txBody>
      </p:sp>
      <p:sp>
        <p:nvSpPr>
          <p:cNvPr id="186" name="Google Shape;186;p22"/>
          <p:cNvSpPr/>
          <p:nvPr/>
        </p:nvSpPr>
        <p:spPr>
          <a:xfrm>
            <a:off x="-2558025" y="1160700"/>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87" name="Google Shape;187;p22"/>
          <p:cNvSpPr/>
          <p:nvPr/>
        </p:nvSpPr>
        <p:spPr>
          <a:xfrm>
            <a:off x="-2558025" y="215400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188" name="Google Shape;188;p22"/>
          <p:cNvSpPr/>
          <p:nvPr/>
        </p:nvSpPr>
        <p:spPr>
          <a:xfrm>
            <a:off x="-2558025" y="314730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189" name="Google Shape;189;p22"/>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190" name="Google Shape;190;p22"/>
          <p:cNvSpPr txBox="1"/>
          <p:nvPr/>
        </p:nvSpPr>
        <p:spPr>
          <a:xfrm>
            <a:off x="2750225" y="257100"/>
            <a:ext cx="3194400" cy="646500"/>
          </a:xfrm>
          <a:prstGeom prst="rect">
            <a:avLst/>
          </a:prstGeom>
          <a:noFill/>
          <a:ln>
            <a:noFill/>
          </a:ln>
        </p:spPr>
        <p:txBody>
          <a:bodyPr anchorCtr="0" anchor="t" bIns="91425" lIns="91425" spcFirstLastPara="1" rIns="91425" wrap="square" tIns="91425">
            <a:spAutoFit/>
          </a:bodyPr>
          <a:lstStyle/>
          <a:p>
            <a:pPr indent="-419100" lvl="0" marL="457200" rtl="0" algn="ctr">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瀑布圖</a:t>
            </a:r>
            <a:endParaRPr b="1" sz="3000">
              <a:solidFill>
                <a:schemeClr val="lt1"/>
              </a:solidFill>
              <a:latin typeface="Microsoft JhengHei"/>
              <a:ea typeface="Microsoft JhengHei"/>
              <a:cs typeface="Microsoft JhengHei"/>
              <a:sym typeface="Microsoft JhengHei"/>
            </a:endParaRPr>
          </a:p>
        </p:txBody>
      </p:sp>
      <p:sp>
        <p:nvSpPr>
          <p:cNvPr id="191" name="Google Shape;191;p22"/>
          <p:cNvSpPr txBox="1"/>
          <p:nvPr/>
        </p:nvSpPr>
        <p:spPr>
          <a:xfrm>
            <a:off x="3808250" y="630000"/>
            <a:ext cx="5416200" cy="63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92" name="Google Shape;192;p22"/>
          <p:cNvSpPr txBox="1"/>
          <p:nvPr/>
        </p:nvSpPr>
        <p:spPr>
          <a:xfrm>
            <a:off x="944025" y="1956950"/>
            <a:ext cx="4340700" cy="20319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優點</a:t>
            </a:r>
            <a:r>
              <a:rPr b="1" lang="zh-TW" sz="2400">
                <a:solidFill>
                  <a:schemeClr val="lt1"/>
                </a:solidFill>
              </a:rPr>
              <a:t> :</a:t>
            </a:r>
            <a:endParaRPr b="1" sz="2400">
              <a:solidFill>
                <a:schemeClr val="dk1"/>
              </a:solidFill>
            </a:endParaRPr>
          </a:p>
          <a:p>
            <a:pPr indent="-342900" lvl="1" marL="914400" rtl="0" algn="l">
              <a:spcBef>
                <a:spcPts val="0"/>
              </a:spcBef>
              <a:spcAft>
                <a:spcPts val="0"/>
              </a:spcAft>
              <a:buClr>
                <a:schemeClr val="lt1"/>
              </a:buClr>
              <a:buSzPts val="1800"/>
              <a:buChar char="◆"/>
            </a:pPr>
            <a:r>
              <a:rPr b="1" lang="zh-TW" sz="1800">
                <a:solidFill>
                  <a:schemeClr val="lt1"/>
                </a:solidFill>
              </a:rPr>
              <a:t>能夠在反映各部分資料量的同時，還反映出增減變化。</a:t>
            </a:r>
            <a:endParaRPr b="1" sz="1800">
              <a:solidFill>
                <a:schemeClr val="lt1"/>
              </a:solidFill>
            </a:endParaRPr>
          </a:p>
          <a:p>
            <a:pPr indent="-381000" lvl="0" marL="457200" rtl="0" algn="l">
              <a:spcBef>
                <a:spcPts val="0"/>
              </a:spcBef>
              <a:spcAft>
                <a:spcPts val="0"/>
              </a:spcAft>
              <a:buClr>
                <a:schemeClr val="lt1"/>
              </a:buClr>
              <a:buSzPts val="2400"/>
              <a:buChar char="➔"/>
            </a:pPr>
            <a:r>
              <a:rPr b="1" lang="zh-TW" sz="2400" u="sng">
                <a:solidFill>
                  <a:schemeClr val="lt1"/>
                </a:solidFill>
              </a:rPr>
              <a:t>缺點</a:t>
            </a:r>
            <a:r>
              <a:rPr b="1" lang="zh-TW" sz="2400">
                <a:solidFill>
                  <a:schemeClr val="lt1"/>
                </a:solidFill>
              </a:rPr>
              <a:t> :</a:t>
            </a:r>
            <a:endParaRPr b="1" sz="24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用戶只有等到整個過程的末期才能見到開發成果。</a:t>
            </a:r>
            <a:endParaRPr b="1" sz="1800">
              <a:solidFill>
                <a:schemeClr val="lt1"/>
              </a:solidFill>
              <a:highlight>
                <a:srgbClr val="351C75"/>
              </a:highlight>
            </a:endParaRPr>
          </a:p>
        </p:txBody>
      </p:sp>
      <p:pic>
        <p:nvPicPr>
          <p:cNvPr id="193" name="Google Shape;193;p22"/>
          <p:cNvPicPr preferRelativeResize="0"/>
          <p:nvPr/>
        </p:nvPicPr>
        <p:blipFill>
          <a:blip r:embed="rId3">
            <a:alphaModFix/>
          </a:blip>
          <a:stretch>
            <a:fillRect/>
          </a:stretch>
        </p:blipFill>
        <p:spPr>
          <a:xfrm>
            <a:off x="5284725" y="1802437"/>
            <a:ext cx="3688124" cy="2340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197" name="Shape 197"/>
        <p:cNvGrpSpPr/>
        <p:nvPr/>
      </p:nvGrpSpPr>
      <p:grpSpPr>
        <a:xfrm>
          <a:off x="0" y="0"/>
          <a:ext cx="0" cy="0"/>
          <a:chOff x="0" y="0"/>
          <a:chExt cx="0" cy="0"/>
        </a:xfrm>
      </p:grpSpPr>
      <p:sp>
        <p:nvSpPr>
          <p:cNvPr id="198" name="Google Shape;198;p23"/>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199" name="Google Shape;199;p23"/>
          <p:cNvSpPr/>
          <p:nvPr/>
        </p:nvSpPr>
        <p:spPr>
          <a:xfrm>
            <a:off x="-16891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200" name="Google Shape;200;p23"/>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201" name="Google Shape;201;p23"/>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202" name="Google Shape;202;p23"/>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203" name="Google Shape;203;p23"/>
          <p:cNvSpPr txBox="1"/>
          <p:nvPr/>
        </p:nvSpPr>
        <p:spPr>
          <a:xfrm>
            <a:off x="2960450" y="497425"/>
            <a:ext cx="5524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chemeClr val="lt1"/>
              </a:solidFill>
            </a:endParaRPr>
          </a:p>
        </p:txBody>
      </p:sp>
      <p:sp>
        <p:nvSpPr>
          <p:cNvPr id="204" name="Google Shape;204;p23"/>
          <p:cNvSpPr txBox="1"/>
          <p:nvPr/>
        </p:nvSpPr>
        <p:spPr>
          <a:xfrm>
            <a:off x="3082125" y="1412300"/>
            <a:ext cx="5708400" cy="20319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泡泡圖</a:t>
            </a:r>
            <a:endParaRPr b="1" sz="3000">
              <a:solidFill>
                <a:schemeClr val="lt1"/>
              </a:solidFill>
              <a:latin typeface="Microsoft JhengHei"/>
              <a:ea typeface="Microsoft JhengHei"/>
              <a:cs typeface="Microsoft JhengHei"/>
              <a:sym typeface="Microsoft JhengHei"/>
            </a:endParaRPr>
          </a:p>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雷達圖</a:t>
            </a:r>
            <a:endParaRPr b="1" sz="3000">
              <a:solidFill>
                <a:schemeClr val="lt1"/>
              </a:solidFill>
              <a:latin typeface="Microsoft JhengHei"/>
              <a:ea typeface="Microsoft JhengHei"/>
              <a:cs typeface="Microsoft JhengHei"/>
              <a:sym typeface="Microsoft JhengHei"/>
            </a:endParaRPr>
          </a:p>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地圖</a:t>
            </a:r>
            <a:endParaRPr b="1" sz="3000">
              <a:solidFill>
                <a:schemeClr val="lt1"/>
              </a:solidFill>
              <a:latin typeface="Microsoft JhengHei"/>
              <a:ea typeface="Microsoft JhengHei"/>
              <a:cs typeface="Microsoft JhengHei"/>
              <a:sym typeface="Microsoft JhengHei"/>
            </a:endParaRPr>
          </a:p>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矩形式樹狀結構繪圖法</a:t>
            </a:r>
            <a:endParaRPr b="1" sz="3000">
              <a:solidFill>
                <a:schemeClr val="lt1"/>
              </a:solidFill>
              <a:latin typeface="Microsoft JhengHei"/>
              <a:ea typeface="Microsoft JhengHei"/>
              <a:cs typeface="Microsoft JhengHei"/>
              <a:sym typeface="Microsoft JhengHei"/>
            </a:endParaRPr>
          </a:p>
        </p:txBody>
      </p:sp>
    </p:spTree>
  </p:cSld>
  <p:clrMapOvr>
    <a:masterClrMapping/>
  </p:clrMapOvr>
  <mc:AlternateContent>
    <mc:Choice Requires="p14">
      <p:transition spd="slow" p14:dur="1000">
        <p:push/>
      </p:transition>
    </mc:Choice>
    <mc:Fallback>
      <p:transition spd="slow">
        <p:fade/>
      </p:transition>
    </mc:Fallback>
  </mc:AlternateContent>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198"/>
                                        </p:tgtEl>
                                        <p:attrNameLst>
                                          <p:attrName>style.visibility</p:attrName>
                                        </p:attrNameLst>
                                      </p:cBhvr>
                                      <p:to>
                                        <p:strVal val="visible"/>
                                      </p:to>
                                    </p:set>
                                    <p:anim calcmode="lin" valueType="num">
                                      <p:cBhvr additive="base">
                                        <p:cTn dur="300"/>
                                        <p:tgtEl>
                                          <p:spTgt spid="198"/>
                                        </p:tgtEl>
                                        <p:attrNameLst>
                                          <p:attrName>ppt_y</p:attrName>
                                        </p:attrNameLst>
                                      </p:cBhvr>
                                      <p:tavLst>
                                        <p:tav fmla="" tm="0">
                                          <p:val>
                                            <p:strVal val="#ppt_y+1"/>
                                          </p:val>
                                        </p:tav>
                                        <p:tav fmla="" tm="100000">
                                          <p:val>
                                            <p:strVal val="#ppt_y"/>
                                          </p:val>
                                        </p:tav>
                                      </p:tavLst>
                                    </p:anim>
                                  </p:childTnLst>
                                </p:cTn>
                              </p:par>
                            </p:childTnLst>
                          </p:cTn>
                        </p:par>
                        <p:par>
                          <p:cTn fill="hold">
                            <p:stCondLst>
                              <p:cond delay="300"/>
                            </p:stCondLst>
                            <p:childTnLst>
                              <p:par>
                                <p:cTn fill="hold" nodeType="afterEffect" presetClass="entr" presetID="2" presetSubtype="4">
                                  <p:stCondLst>
                                    <p:cond delay="0"/>
                                  </p:stCondLst>
                                  <p:childTnLst>
                                    <p:set>
                                      <p:cBhvr>
                                        <p:cTn dur="1" fill="hold">
                                          <p:stCondLst>
                                            <p:cond delay="0"/>
                                          </p:stCondLst>
                                        </p:cTn>
                                        <p:tgtEl>
                                          <p:spTgt spid="199"/>
                                        </p:tgtEl>
                                        <p:attrNameLst>
                                          <p:attrName>style.visibility</p:attrName>
                                        </p:attrNameLst>
                                      </p:cBhvr>
                                      <p:to>
                                        <p:strVal val="visible"/>
                                      </p:to>
                                    </p:set>
                                    <p:anim calcmode="lin" valueType="num">
                                      <p:cBhvr additive="base">
                                        <p:cTn dur="300"/>
                                        <p:tgtEl>
                                          <p:spTgt spid="199"/>
                                        </p:tgtEl>
                                        <p:attrNameLst>
                                          <p:attrName>ppt_y</p:attrName>
                                        </p:attrNameLst>
                                      </p:cBhvr>
                                      <p:tavLst>
                                        <p:tav fmla="" tm="0">
                                          <p:val>
                                            <p:strVal val="#ppt_y+1"/>
                                          </p:val>
                                        </p:tav>
                                        <p:tav fmla="" tm="100000">
                                          <p:val>
                                            <p:strVal val="#ppt_y"/>
                                          </p:val>
                                        </p:tav>
                                      </p:tavLst>
                                    </p:anim>
                                  </p:childTnLst>
                                </p:cTn>
                              </p:par>
                            </p:childTnLst>
                          </p:cTn>
                        </p:par>
                        <p:par>
                          <p:cTn fill="hold">
                            <p:stCondLst>
                              <p:cond delay="600"/>
                            </p:stCondLst>
                            <p:childTnLst>
                              <p:par>
                                <p:cTn fill="hold" nodeType="afterEffect" presetClass="entr" presetID="2" presetSubtype="4">
                                  <p:stCondLst>
                                    <p:cond delay="0"/>
                                  </p:stCondLst>
                                  <p:childTnLst>
                                    <p:set>
                                      <p:cBhvr>
                                        <p:cTn dur="1" fill="hold">
                                          <p:stCondLst>
                                            <p:cond delay="0"/>
                                          </p:stCondLst>
                                        </p:cTn>
                                        <p:tgtEl>
                                          <p:spTgt spid="200"/>
                                        </p:tgtEl>
                                        <p:attrNameLst>
                                          <p:attrName>style.visibility</p:attrName>
                                        </p:attrNameLst>
                                      </p:cBhvr>
                                      <p:to>
                                        <p:strVal val="visible"/>
                                      </p:to>
                                    </p:set>
                                    <p:anim calcmode="lin" valueType="num">
                                      <p:cBhvr additive="base">
                                        <p:cTn dur="300"/>
                                        <p:tgtEl>
                                          <p:spTgt spid="200"/>
                                        </p:tgtEl>
                                        <p:attrNameLst>
                                          <p:attrName>ppt_y</p:attrName>
                                        </p:attrNameLst>
                                      </p:cBhvr>
                                      <p:tavLst>
                                        <p:tav fmla="" tm="0">
                                          <p:val>
                                            <p:strVal val="#ppt_y+1"/>
                                          </p:val>
                                        </p:tav>
                                        <p:tav fmla="" tm="100000">
                                          <p:val>
                                            <p:strVal val="#ppt_y"/>
                                          </p:val>
                                        </p:tav>
                                      </p:tavLst>
                                    </p:anim>
                                  </p:childTnLst>
                                </p:cTn>
                              </p:par>
                            </p:childTnLst>
                          </p:cTn>
                        </p:par>
                        <p:par>
                          <p:cTn fill="hold">
                            <p:stCondLst>
                              <p:cond delay="900"/>
                            </p:stCondLst>
                            <p:childTnLst>
                              <p:par>
                                <p:cTn fill="hold" nodeType="afterEffect" presetClass="entr" presetID="2" presetSubtype="4">
                                  <p:stCondLst>
                                    <p:cond delay="0"/>
                                  </p:stCondLst>
                                  <p:childTnLst>
                                    <p:set>
                                      <p:cBhvr>
                                        <p:cTn dur="1" fill="hold">
                                          <p:stCondLst>
                                            <p:cond delay="0"/>
                                          </p:stCondLst>
                                        </p:cTn>
                                        <p:tgtEl>
                                          <p:spTgt spid="201"/>
                                        </p:tgtEl>
                                        <p:attrNameLst>
                                          <p:attrName>style.visibility</p:attrName>
                                        </p:attrNameLst>
                                      </p:cBhvr>
                                      <p:to>
                                        <p:strVal val="visible"/>
                                      </p:to>
                                    </p:set>
                                    <p:anim calcmode="lin" valueType="num">
                                      <p:cBhvr additive="base">
                                        <p:cTn dur="300"/>
                                        <p:tgtEl>
                                          <p:spTgt spid="201"/>
                                        </p:tgtEl>
                                        <p:attrNameLst>
                                          <p:attrName>ppt_y</p:attrName>
                                        </p:attrNameLst>
                                      </p:cBhvr>
                                      <p:tavLst>
                                        <p:tav fmla="" tm="0">
                                          <p:val>
                                            <p:strVal val="#ppt_y+1"/>
                                          </p:val>
                                        </p:tav>
                                        <p:tav fmla="" tm="100000">
                                          <p:val>
                                            <p:strVal val="#ppt_y"/>
                                          </p:val>
                                        </p:tav>
                                      </p:tavLst>
                                    </p:anim>
                                  </p:childTnLst>
                                </p:cTn>
                              </p:par>
                            </p:childTnLst>
                          </p:cTn>
                        </p:par>
                        <p:par>
                          <p:cTn fill="hold">
                            <p:stCondLst>
                              <p:cond delay="1200"/>
                            </p:stCondLst>
                            <p:childTnLst>
                              <p:par>
                                <p:cTn fill="hold" nodeType="afterEffect" presetClass="entr" presetID="2" presetSubtype="4">
                                  <p:stCondLst>
                                    <p:cond delay="0"/>
                                  </p:stCondLst>
                                  <p:childTnLst>
                                    <p:set>
                                      <p:cBhvr>
                                        <p:cTn dur="1" fill="hold">
                                          <p:stCondLst>
                                            <p:cond delay="0"/>
                                          </p:stCondLst>
                                        </p:cTn>
                                        <p:tgtEl>
                                          <p:spTgt spid="202"/>
                                        </p:tgtEl>
                                        <p:attrNameLst>
                                          <p:attrName>style.visibility</p:attrName>
                                        </p:attrNameLst>
                                      </p:cBhvr>
                                      <p:to>
                                        <p:strVal val="visible"/>
                                      </p:to>
                                    </p:set>
                                    <p:anim calcmode="lin" valueType="num">
                                      <p:cBhvr additive="base">
                                        <p:cTn dur="300"/>
                                        <p:tgtEl>
                                          <p:spTgt spid="202"/>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208" name="Shape 208"/>
        <p:cNvGrpSpPr/>
        <p:nvPr/>
      </p:nvGrpSpPr>
      <p:grpSpPr>
        <a:xfrm>
          <a:off x="0" y="0"/>
          <a:ext cx="0" cy="0"/>
          <a:chOff x="0" y="0"/>
          <a:chExt cx="0" cy="0"/>
        </a:xfrm>
      </p:grpSpPr>
      <p:sp>
        <p:nvSpPr>
          <p:cNvPr id="209" name="Google Shape;209;p24"/>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210" name="Google Shape;210;p24"/>
          <p:cNvSpPr/>
          <p:nvPr/>
        </p:nvSpPr>
        <p:spPr>
          <a:xfrm>
            <a:off x="-18415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211" name="Google Shape;211;p24"/>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212" name="Google Shape;212;p24"/>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213" name="Google Shape;213;p24"/>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214" name="Google Shape;214;p24"/>
          <p:cNvSpPr txBox="1"/>
          <p:nvPr/>
        </p:nvSpPr>
        <p:spPr>
          <a:xfrm>
            <a:off x="2960450" y="497425"/>
            <a:ext cx="5524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chemeClr val="lt1"/>
              </a:solidFill>
            </a:endParaRPr>
          </a:p>
        </p:txBody>
      </p:sp>
      <p:sp>
        <p:nvSpPr>
          <p:cNvPr id="215" name="Google Shape;215;p24"/>
          <p:cNvSpPr txBox="1"/>
          <p:nvPr/>
        </p:nvSpPr>
        <p:spPr>
          <a:xfrm>
            <a:off x="3002875"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泡泡圖(投資分析圖)</a:t>
            </a:r>
            <a:endParaRPr sz="3000">
              <a:solidFill>
                <a:schemeClr val="lt1"/>
              </a:solidFill>
            </a:endParaRPr>
          </a:p>
        </p:txBody>
      </p:sp>
      <p:sp>
        <p:nvSpPr>
          <p:cNvPr id="216" name="Google Shape;216;p24"/>
          <p:cNvSpPr txBox="1"/>
          <p:nvPr/>
        </p:nvSpPr>
        <p:spPr>
          <a:xfrm>
            <a:off x="-481826" y="2154600"/>
            <a:ext cx="3861900" cy="39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17" name="Google Shape;217;p24"/>
          <p:cNvPicPr preferRelativeResize="0"/>
          <p:nvPr/>
        </p:nvPicPr>
        <p:blipFill>
          <a:blip r:embed="rId3">
            <a:alphaModFix/>
          </a:blip>
          <a:stretch>
            <a:fillRect/>
          </a:stretch>
        </p:blipFill>
        <p:spPr>
          <a:xfrm>
            <a:off x="5113200" y="1001750"/>
            <a:ext cx="3642575" cy="2179660"/>
          </a:xfrm>
          <a:prstGeom prst="rect">
            <a:avLst/>
          </a:prstGeom>
          <a:noFill/>
          <a:ln>
            <a:noFill/>
          </a:ln>
        </p:spPr>
      </p:pic>
      <p:sp>
        <p:nvSpPr>
          <p:cNvPr id="218" name="Google Shape;218;p24"/>
          <p:cNvSpPr txBox="1"/>
          <p:nvPr/>
        </p:nvSpPr>
        <p:spPr>
          <a:xfrm>
            <a:off x="973788" y="2385250"/>
            <a:ext cx="4139400" cy="23088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優點:</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可以顯示趨勢，還能顯示資料集群的形狀，以及在各資料點的關係。</a:t>
            </a:r>
            <a:endParaRPr b="1" sz="1800">
              <a:solidFill>
                <a:schemeClr val="lt1"/>
              </a:solidFill>
            </a:endParaRPr>
          </a:p>
          <a:p>
            <a:pPr indent="-381000" lvl="0" marL="457200" rtl="0" algn="l">
              <a:spcBef>
                <a:spcPts val="0"/>
              </a:spcBef>
              <a:spcAft>
                <a:spcPts val="0"/>
              </a:spcAft>
              <a:buClr>
                <a:schemeClr val="lt1"/>
              </a:buClr>
              <a:buSzPts val="2400"/>
              <a:buChar char="➔"/>
            </a:pPr>
            <a:r>
              <a:rPr b="1" lang="zh-TW" sz="2400" u="sng">
                <a:solidFill>
                  <a:schemeClr val="lt1"/>
                </a:solidFill>
              </a:rPr>
              <a:t>缺點:</a:t>
            </a:r>
            <a:endParaRPr b="1" sz="2400" u="sng">
              <a:solidFill>
                <a:schemeClr val="dk1"/>
              </a:solidFill>
            </a:endParaRPr>
          </a:p>
          <a:p>
            <a:pPr indent="-342900" lvl="1" marL="914400" rtl="0" algn="l">
              <a:spcBef>
                <a:spcPts val="0"/>
              </a:spcBef>
              <a:spcAft>
                <a:spcPts val="0"/>
              </a:spcAft>
              <a:buClr>
                <a:schemeClr val="lt1"/>
              </a:buClr>
              <a:buSzPts val="1800"/>
              <a:buChar char="◆"/>
            </a:pPr>
            <a:r>
              <a:rPr b="1" lang="zh-TW" sz="1800">
                <a:solidFill>
                  <a:schemeClr val="lt1"/>
                </a:solidFill>
              </a:rPr>
              <a:t>可能會在彼此頂端重疊，不放大時難以看清。</a:t>
            </a:r>
            <a:endParaRPr b="1" sz="18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222" name="Shape 222"/>
        <p:cNvGrpSpPr/>
        <p:nvPr/>
      </p:nvGrpSpPr>
      <p:grpSpPr>
        <a:xfrm>
          <a:off x="0" y="0"/>
          <a:ext cx="0" cy="0"/>
          <a:chOff x="0" y="0"/>
          <a:chExt cx="0" cy="0"/>
        </a:xfrm>
      </p:grpSpPr>
      <p:sp>
        <p:nvSpPr>
          <p:cNvPr id="223" name="Google Shape;223;p25"/>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224" name="Google Shape;224;p25"/>
          <p:cNvSpPr/>
          <p:nvPr/>
        </p:nvSpPr>
        <p:spPr>
          <a:xfrm>
            <a:off x="-18415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225" name="Google Shape;225;p25"/>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226" name="Google Shape;226;p25"/>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227" name="Google Shape;227;p25"/>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228" name="Google Shape;228;p25"/>
          <p:cNvSpPr txBox="1"/>
          <p:nvPr/>
        </p:nvSpPr>
        <p:spPr>
          <a:xfrm>
            <a:off x="2960450" y="497425"/>
            <a:ext cx="5524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chemeClr val="lt1"/>
              </a:solidFill>
            </a:endParaRPr>
          </a:p>
        </p:txBody>
      </p:sp>
      <p:sp>
        <p:nvSpPr>
          <p:cNvPr id="229" name="Google Shape;229;p25"/>
          <p:cNvSpPr txBox="1"/>
          <p:nvPr/>
        </p:nvSpPr>
        <p:spPr>
          <a:xfrm>
            <a:off x="3002875"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泡泡圖</a:t>
            </a:r>
            <a:endParaRPr sz="3000">
              <a:solidFill>
                <a:schemeClr val="lt1"/>
              </a:solidFill>
            </a:endParaRPr>
          </a:p>
        </p:txBody>
      </p:sp>
      <p:sp>
        <p:nvSpPr>
          <p:cNvPr id="230" name="Google Shape;230;p25"/>
          <p:cNvSpPr txBox="1"/>
          <p:nvPr/>
        </p:nvSpPr>
        <p:spPr>
          <a:xfrm>
            <a:off x="-455576" y="2241300"/>
            <a:ext cx="3861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31" name="Google Shape;231;p25"/>
          <p:cNvPicPr preferRelativeResize="0"/>
          <p:nvPr/>
        </p:nvPicPr>
        <p:blipFill>
          <a:blip r:embed="rId3">
            <a:alphaModFix/>
          </a:blip>
          <a:stretch>
            <a:fillRect/>
          </a:stretch>
        </p:blipFill>
        <p:spPr>
          <a:xfrm>
            <a:off x="4824675" y="1590955"/>
            <a:ext cx="4109400" cy="2543170"/>
          </a:xfrm>
          <a:prstGeom prst="rect">
            <a:avLst/>
          </a:prstGeom>
          <a:noFill/>
          <a:ln>
            <a:noFill/>
          </a:ln>
        </p:spPr>
      </p:pic>
      <p:sp>
        <p:nvSpPr>
          <p:cNvPr id="232" name="Google Shape;232;p25"/>
          <p:cNvSpPr txBox="1"/>
          <p:nvPr/>
        </p:nvSpPr>
        <p:spPr>
          <a:xfrm>
            <a:off x="772875" y="2697225"/>
            <a:ext cx="4224900" cy="11082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力學氣泡圖</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結合了文字雲與關係節點圖，並加上了力學因素</a:t>
            </a:r>
            <a:endParaRPr b="1" sz="18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236" name="Shape 236"/>
        <p:cNvGrpSpPr/>
        <p:nvPr/>
      </p:nvGrpSpPr>
      <p:grpSpPr>
        <a:xfrm>
          <a:off x="0" y="0"/>
          <a:ext cx="0" cy="0"/>
          <a:chOff x="0" y="0"/>
          <a:chExt cx="0" cy="0"/>
        </a:xfrm>
      </p:grpSpPr>
      <p:sp>
        <p:nvSpPr>
          <p:cNvPr id="237" name="Google Shape;237;p26"/>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238" name="Google Shape;238;p26"/>
          <p:cNvSpPr/>
          <p:nvPr/>
        </p:nvSpPr>
        <p:spPr>
          <a:xfrm>
            <a:off x="-16891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239" name="Google Shape;239;p26"/>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240" name="Google Shape;240;p26"/>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241" name="Google Shape;241;p26"/>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242" name="Google Shape;242;p26"/>
          <p:cNvSpPr txBox="1"/>
          <p:nvPr/>
        </p:nvSpPr>
        <p:spPr>
          <a:xfrm>
            <a:off x="3052450"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雷達圖</a:t>
            </a:r>
            <a:endParaRPr/>
          </a:p>
        </p:txBody>
      </p:sp>
      <p:sp>
        <p:nvSpPr>
          <p:cNvPr id="243" name="Google Shape;243;p26"/>
          <p:cNvSpPr txBox="1"/>
          <p:nvPr/>
        </p:nvSpPr>
        <p:spPr>
          <a:xfrm>
            <a:off x="1243600" y="2436351"/>
            <a:ext cx="3330900" cy="23088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優點:</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在比較時可以看出主要數據傾向哪些元素。</a:t>
            </a:r>
            <a:endParaRPr b="1" sz="1800">
              <a:solidFill>
                <a:schemeClr val="lt1"/>
              </a:solidFill>
            </a:endParaRPr>
          </a:p>
          <a:p>
            <a:pPr indent="-381000" lvl="0" marL="457200" rtl="0" algn="l">
              <a:spcBef>
                <a:spcPts val="0"/>
              </a:spcBef>
              <a:spcAft>
                <a:spcPts val="0"/>
              </a:spcAft>
              <a:buClr>
                <a:schemeClr val="lt1"/>
              </a:buClr>
              <a:buSzPts val="2400"/>
              <a:buChar char="➔"/>
            </a:pPr>
            <a:r>
              <a:rPr b="1" lang="zh-TW" sz="2400" u="sng">
                <a:solidFill>
                  <a:schemeClr val="lt1"/>
                </a:solidFill>
              </a:rPr>
              <a:t>缺點:</a:t>
            </a:r>
            <a:endParaRPr b="1" sz="2400" u="sng">
              <a:solidFill>
                <a:schemeClr val="dk1"/>
              </a:solidFill>
            </a:endParaRPr>
          </a:p>
          <a:p>
            <a:pPr indent="-342900" lvl="1" marL="914400" rtl="0" algn="l">
              <a:spcBef>
                <a:spcPts val="0"/>
              </a:spcBef>
              <a:spcAft>
                <a:spcPts val="0"/>
              </a:spcAft>
              <a:buClr>
                <a:schemeClr val="lt1"/>
              </a:buClr>
              <a:buSzPts val="1800"/>
              <a:buChar char="◆"/>
            </a:pPr>
            <a:r>
              <a:rPr b="1" lang="zh-TW" sz="1800">
                <a:solidFill>
                  <a:schemeClr val="lt1"/>
                </a:solidFill>
              </a:rPr>
              <a:t>同時需要三個以上的元素</a:t>
            </a:r>
            <a:endParaRPr/>
          </a:p>
        </p:txBody>
      </p:sp>
      <p:pic>
        <p:nvPicPr>
          <p:cNvPr id="244" name="Google Shape;244;p26"/>
          <p:cNvPicPr preferRelativeResize="0"/>
          <p:nvPr/>
        </p:nvPicPr>
        <p:blipFill>
          <a:blip r:embed="rId3">
            <a:alphaModFix/>
          </a:blip>
          <a:stretch>
            <a:fillRect/>
          </a:stretch>
        </p:blipFill>
        <p:spPr>
          <a:xfrm>
            <a:off x="5045226" y="1109137"/>
            <a:ext cx="3585294" cy="27842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248" name="Shape 248"/>
        <p:cNvGrpSpPr/>
        <p:nvPr/>
      </p:nvGrpSpPr>
      <p:grpSpPr>
        <a:xfrm>
          <a:off x="0" y="0"/>
          <a:ext cx="0" cy="0"/>
          <a:chOff x="0" y="0"/>
          <a:chExt cx="0" cy="0"/>
        </a:xfrm>
      </p:grpSpPr>
      <p:sp>
        <p:nvSpPr>
          <p:cNvPr id="249" name="Google Shape;249;p27"/>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250" name="Google Shape;250;p27"/>
          <p:cNvSpPr/>
          <p:nvPr/>
        </p:nvSpPr>
        <p:spPr>
          <a:xfrm>
            <a:off x="-16891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251" name="Google Shape;251;p27"/>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252" name="Google Shape;252;p27"/>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253" name="Google Shape;253;p27"/>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254" name="Google Shape;254;p27"/>
          <p:cNvSpPr txBox="1"/>
          <p:nvPr/>
        </p:nvSpPr>
        <p:spPr>
          <a:xfrm>
            <a:off x="2960450" y="497425"/>
            <a:ext cx="5524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chemeClr val="lt1"/>
              </a:solidFill>
            </a:endParaRPr>
          </a:p>
        </p:txBody>
      </p:sp>
      <p:sp>
        <p:nvSpPr>
          <p:cNvPr id="255" name="Google Shape;255;p27"/>
          <p:cNvSpPr txBox="1"/>
          <p:nvPr/>
        </p:nvSpPr>
        <p:spPr>
          <a:xfrm>
            <a:off x="3062325"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地圖</a:t>
            </a:r>
            <a:endParaRPr/>
          </a:p>
        </p:txBody>
      </p:sp>
      <p:sp>
        <p:nvSpPr>
          <p:cNvPr id="256" name="Google Shape;256;p27"/>
          <p:cNvSpPr txBox="1"/>
          <p:nvPr/>
        </p:nvSpPr>
        <p:spPr>
          <a:xfrm>
            <a:off x="3123250" y="1181425"/>
            <a:ext cx="552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57" name="Google Shape;257;p27"/>
          <p:cNvSpPr txBox="1"/>
          <p:nvPr/>
        </p:nvSpPr>
        <p:spPr>
          <a:xfrm>
            <a:off x="1072050" y="2471800"/>
            <a:ext cx="3675300" cy="19395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區域地圖:</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對不同的區域分別進行區面著色展示</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比如中國各省的人口密度、北京市各區的平均房價等。</a:t>
            </a:r>
            <a:endParaRPr b="1" sz="1800">
              <a:solidFill>
                <a:schemeClr val="lt1"/>
              </a:solidFill>
            </a:endParaRPr>
          </a:p>
        </p:txBody>
      </p:sp>
      <p:pic>
        <p:nvPicPr>
          <p:cNvPr id="258" name="Google Shape;258;p27"/>
          <p:cNvPicPr preferRelativeResize="0"/>
          <p:nvPr/>
        </p:nvPicPr>
        <p:blipFill>
          <a:blip r:embed="rId3">
            <a:alphaModFix/>
          </a:blip>
          <a:stretch>
            <a:fillRect/>
          </a:stretch>
        </p:blipFill>
        <p:spPr>
          <a:xfrm>
            <a:off x="4806438" y="668925"/>
            <a:ext cx="4064525" cy="2768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262" name="Shape 262"/>
        <p:cNvGrpSpPr/>
        <p:nvPr/>
      </p:nvGrpSpPr>
      <p:grpSpPr>
        <a:xfrm>
          <a:off x="0" y="0"/>
          <a:ext cx="0" cy="0"/>
          <a:chOff x="0" y="0"/>
          <a:chExt cx="0" cy="0"/>
        </a:xfrm>
      </p:grpSpPr>
      <p:sp>
        <p:nvSpPr>
          <p:cNvPr id="263" name="Google Shape;263;p28"/>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264" name="Google Shape;264;p28"/>
          <p:cNvSpPr/>
          <p:nvPr/>
        </p:nvSpPr>
        <p:spPr>
          <a:xfrm>
            <a:off x="-16891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265" name="Google Shape;265;p28"/>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266" name="Google Shape;266;p28"/>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267" name="Google Shape;267;p28"/>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268" name="Google Shape;268;p28"/>
          <p:cNvSpPr txBox="1"/>
          <p:nvPr/>
        </p:nvSpPr>
        <p:spPr>
          <a:xfrm>
            <a:off x="2960450" y="497425"/>
            <a:ext cx="5524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chemeClr val="lt1"/>
              </a:solidFill>
            </a:endParaRPr>
          </a:p>
        </p:txBody>
      </p:sp>
      <p:sp>
        <p:nvSpPr>
          <p:cNvPr id="269" name="Google Shape;269;p28"/>
          <p:cNvSpPr txBox="1"/>
          <p:nvPr/>
        </p:nvSpPr>
        <p:spPr>
          <a:xfrm>
            <a:off x="2212025" y="355250"/>
            <a:ext cx="5708400" cy="646500"/>
          </a:xfrm>
          <a:prstGeom prst="rect">
            <a:avLst/>
          </a:prstGeom>
          <a:noFill/>
          <a:ln>
            <a:noFill/>
          </a:ln>
        </p:spPr>
        <p:txBody>
          <a:bodyPr anchorCtr="0" anchor="ctr" bIns="91425" lIns="91425" spcFirstLastPara="1" rIns="91425" wrap="square" tIns="91425">
            <a:noAutofit/>
          </a:bodyPr>
          <a:lstStyle/>
          <a:p>
            <a:pPr indent="-419100" lvl="0" marL="457200" rtl="0" algn="ctr">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地圖</a:t>
            </a:r>
            <a:endParaRPr/>
          </a:p>
        </p:txBody>
      </p:sp>
      <p:sp>
        <p:nvSpPr>
          <p:cNvPr id="270" name="Google Shape;270;p28"/>
          <p:cNvSpPr txBox="1"/>
          <p:nvPr/>
        </p:nvSpPr>
        <p:spPr>
          <a:xfrm>
            <a:off x="1472600" y="2460425"/>
            <a:ext cx="3740700" cy="243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71" name="Google Shape;271;p28"/>
          <p:cNvSpPr txBox="1"/>
          <p:nvPr/>
        </p:nvSpPr>
        <p:spPr>
          <a:xfrm>
            <a:off x="772875" y="2343150"/>
            <a:ext cx="3787200" cy="19395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點地圖:</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大量具有相同屬性的資訊展示在地圖上</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比如展示連鎖店分佈、加油站分佈、銀行網點分佈等</a:t>
            </a:r>
            <a:endParaRPr b="1" sz="1800">
              <a:solidFill>
                <a:schemeClr val="lt1"/>
              </a:solidFill>
            </a:endParaRPr>
          </a:p>
        </p:txBody>
      </p:sp>
      <p:pic>
        <p:nvPicPr>
          <p:cNvPr id="272" name="Google Shape;272;p28"/>
          <p:cNvPicPr preferRelativeResize="0"/>
          <p:nvPr/>
        </p:nvPicPr>
        <p:blipFill rotWithShape="1">
          <a:blip r:embed="rId3">
            <a:alphaModFix/>
          </a:blip>
          <a:srcRect b="0" l="11608" r="11616" t="0"/>
          <a:stretch/>
        </p:blipFill>
        <p:spPr>
          <a:xfrm>
            <a:off x="4434625" y="1386375"/>
            <a:ext cx="4607323" cy="29659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276" name="Shape 276"/>
        <p:cNvGrpSpPr/>
        <p:nvPr/>
      </p:nvGrpSpPr>
      <p:grpSpPr>
        <a:xfrm>
          <a:off x="0" y="0"/>
          <a:ext cx="0" cy="0"/>
          <a:chOff x="0" y="0"/>
          <a:chExt cx="0" cy="0"/>
        </a:xfrm>
      </p:grpSpPr>
      <p:sp>
        <p:nvSpPr>
          <p:cNvPr id="277" name="Google Shape;277;p29"/>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278" name="Google Shape;278;p29"/>
          <p:cNvSpPr/>
          <p:nvPr/>
        </p:nvSpPr>
        <p:spPr>
          <a:xfrm>
            <a:off x="-16891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279" name="Google Shape;279;p29"/>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280" name="Google Shape;280;p29"/>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281" name="Google Shape;281;p29"/>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282" name="Google Shape;282;p29"/>
          <p:cNvSpPr txBox="1"/>
          <p:nvPr/>
        </p:nvSpPr>
        <p:spPr>
          <a:xfrm>
            <a:off x="2960450" y="497425"/>
            <a:ext cx="5524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chemeClr val="lt1"/>
              </a:solidFill>
            </a:endParaRPr>
          </a:p>
        </p:txBody>
      </p:sp>
      <p:sp>
        <p:nvSpPr>
          <p:cNvPr id="283" name="Google Shape;283;p29"/>
          <p:cNvSpPr txBox="1"/>
          <p:nvPr/>
        </p:nvSpPr>
        <p:spPr>
          <a:xfrm>
            <a:off x="3062325"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地圖</a:t>
            </a:r>
            <a:endParaRPr/>
          </a:p>
        </p:txBody>
      </p:sp>
      <p:sp>
        <p:nvSpPr>
          <p:cNvPr id="284" name="Google Shape;284;p29"/>
          <p:cNvSpPr txBox="1"/>
          <p:nvPr/>
        </p:nvSpPr>
        <p:spPr>
          <a:xfrm>
            <a:off x="919638" y="2312300"/>
            <a:ext cx="3625200" cy="27705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熱力地圖:</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指定範圍進行資料疊加，不同的色彩代表不同的資料</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適用於資料量多且在一定</a:t>
            </a:r>
            <a:r>
              <a:rPr b="1" lang="zh-TW" sz="1800">
                <a:solidFill>
                  <a:schemeClr val="lt1"/>
                </a:solidFill>
              </a:rPr>
              <a:t>地域範圍內</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比如商圈的人流</a:t>
            </a:r>
            <a:r>
              <a:rPr b="1" lang="zh-TW" sz="1800">
                <a:solidFill>
                  <a:schemeClr val="lt1"/>
                </a:solidFill>
              </a:rPr>
              <a:t>分</a:t>
            </a:r>
            <a:r>
              <a:rPr b="1" lang="zh-TW" sz="1800">
                <a:solidFill>
                  <a:schemeClr val="lt1"/>
                </a:solidFill>
              </a:rPr>
              <a:t>佈、景區的客流分佈、區域的車流分佈等</a:t>
            </a:r>
            <a:endParaRPr/>
          </a:p>
        </p:txBody>
      </p:sp>
      <p:pic>
        <p:nvPicPr>
          <p:cNvPr id="285" name="Google Shape;285;p29"/>
          <p:cNvPicPr preferRelativeResize="0"/>
          <p:nvPr/>
        </p:nvPicPr>
        <p:blipFill rotWithShape="1">
          <a:blip r:embed="rId3">
            <a:alphaModFix/>
          </a:blip>
          <a:srcRect b="0" l="17303" r="17303" t="0"/>
          <a:stretch/>
        </p:blipFill>
        <p:spPr>
          <a:xfrm>
            <a:off x="4691625" y="1049088"/>
            <a:ext cx="4329441" cy="32200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289" name="Shape 289"/>
        <p:cNvGrpSpPr/>
        <p:nvPr/>
      </p:nvGrpSpPr>
      <p:grpSpPr>
        <a:xfrm>
          <a:off x="0" y="0"/>
          <a:ext cx="0" cy="0"/>
          <a:chOff x="0" y="0"/>
          <a:chExt cx="0" cy="0"/>
        </a:xfrm>
      </p:grpSpPr>
      <p:sp>
        <p:nvSpPr>
          <p:cNvPr id="290" name="Google Shape;290;p30"/>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291" name="Google Shape;291;p30"/>
          <p:cNvSpPr/>
          <p:nvPr/>
        </p:nvSpPr>
        <p:spPr>
          <a:xfrm>
            <a:off x="-16891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292" name="Google Shape;292;p30"/>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293" name="Google Shape;293;p30"/>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294" name="Google Shape;294;p30"/>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295" name="Google Shape;295;p30"/>
          <p:cNvSpPr txBox="1"/>
          <p:nvPr/>
        </p:nvSpPr>
        <p:spPr>
          <a:xfrm>
            <a:off x="2705550" y="591150"/>
            <a:ext cx="5708400" cy="721800"/>
          </a:xfrm>
          <a:prstGeom prst="rect">
            <a:avLst/>
          </a:prstGeom>
          <a:noFill/>
          <a:ln>
            <a:noFill/>
          </a:ln>
        </p:spPr>
        <p:txBody>
          <a:bodyPr anchorCtr="0" anchor="ctr" bIns="91425" lIns="91425" spcFirstLastPara="1" rIns="91425" wrap="square" tIns="91425">
            <a:noAutofit/>
          </a:bodyPr>
          <a:lstStyle/>
          <a:p>
            <a:pPr indent="-419100" lvl="0" marL="457200" rtl="0" algn="ctr">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熱力地</a:t>
            </a:r>
            <a:r>
              <a:rPr b="1" lang="zh-TW" sz="3000">
                <a:solidFill>
                  <a:schemeClr val="lt1"/>
                </a:solidFill>
                <a:latin typeface="Microsoft JhengHei"/>
                <a:ea typeface="Microsoft JhengHei"/>
                <a:cs typeface="Microsoft JhengHei"/>
                <a:sym typeface="Microsoft JhengHei"/>
              </a:rPr>
              <a:t>圖&amp;</a:t>
            </a:r>
            <a:r>
              <a:rPr b="1" lang="zh-TW" sz="3000">
                <a:solidFill>
                  <a:schemeClr val="lt1"/>
                </a:solidFill>
                <a:latin typeface="Microsoft JhengHei"/>
                <a:ea typeface="Microsoft JhengHei"/>
                <a:cs typeface="Microsoft JhengHei"/>
                <a:sym typeface="Microsoft JhengHei"/>
              </a:rPr>
              <a:t>點地圖的差異</a:t>
            </a:r>
            <a:endParaRPr b="1" sz="3000">
              <a:solidFill>
                <a:schemeClr val="lt1"/>
              </a:solidFill>
              <a:latin typeface="Microsoft JhengHei"/>
              <a:ea typeface="Microsoft JhengHei"/>
              <a:cs typeface="Microsoft JhengHei"/>
              <a:sym typeface="Microsoft JhengHei"/>
            </a:endParaRPr>
          </a:p>
        </p:txBody>
      </p:sp>
      <p:sp>
        <p:nvSpPr>
          <p:cNvPr id="296" name="Google Shape;296;p30"/>
          <p:cNvSpPr txBox="1"/>
          <p:nvPr/>
        </p:nvSpPr>
        <p:spPr>
          <a:xfrm>
            <a:off x="3261625" y="2174275"/>
            <a:ext cx="4078200" cy="12930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a:solidFill>
                  <a:schemeClr val="lt1"/>
                </a:solidFill>
              </a:rPr>
              <a:t>點地圖識精度更準確</a:t>
            </a:r>
            <a:endParaRPr b="1" sz="2400">
              <a:solidFill>
                <a:schemeClr val="lt1"/>
              </a:solidFill>
            </a:endParaRPr>
          </a:p>
          <a:p>
            <a:pPr indent="-381000" lvl="0" marL="457200" rtl="0" algn="l">
              <a:spcBef>
                <a:spcPts val="0"/>
              </a:spcBef>
              <a:spcAft>
                <a:spcPts val="0"/>
              </a:spcAft>
              <a:buClr>
                <a:schemeClr val="lt1"/>
              </a:buClr>
              <a:buSzPts val="2400"/>
              <a:buChar char="●"/>
            </a:pPr>
            <a:r>
              <a:rPr b="1" lang="zh-TW" sz="2400">
                <a:solidFill>
                  <a:schemeClr val="lt1"/>
                </a:solidFill>
              </a:rPr>
              <a:t>比如公交站點使用情況</a:t>
            </a:r>
            <a:endParaRPr b="1" sz="2400">
              <a:solidFill>
                <a:schemeClr val="lt1"/>
              </a:solidFill>
            </a:endParaRPr>
          </a:p>
          <a:p>
            <a:pPr indent="-381000" lvl="0" marL="457200" rtl="0" algn="l">
              <a:spcBef>
                <a:spcPts val="0"/>
              </a:spcBef>
              <a:spcAft>
                <a:spcPts val="0"/>
              </a:spcAft>
              <a:buClr>
                <a:schemeClr val="lt1"/>
              </a:buClr>
              <a:buSzPts val="2400"/>
              <a:buChar char="●"/>
            </a:pPr>
            <a:r>
              <a:rPr b="1" lang="zh-TW" sz="2400">
                <a:solidFill>
                  <a:schemeClr val="lt1"/>
                </a:solidFill>
              </a:rPr>
              <a:t>熱力地圖不局限於地圖</a:t>
            </a:r>
            <a:endParaRPr b="1" sz="2400">
              <a:solidFill>
                <a:schemeClr val="lt1"/>
              </a:solidFill>
              <a:highlight>
                <a:srgbClr val="FFFFFF"/>
              </a:highlight>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300" name="Shape 300"/>
        <p:cNvGrpSpPr/>
        <p:nvPr/>
      </p:nvGrpSpPr>
      <p:grpSpPr>
        <a:xfrm>
          <a:off x="0" y="0"/>
          <a:ext cx="0" cy="0"/>
          <a:chOff x="0" y="0"/>
          <a:chExt cx="0" cy="0"/>
        </a:xfrm>
      </p:grpSpPr>
      <p:sp>
        <p:nvSpPr>
          <p:cNvPr id="301" name="Google Shape;301;p31"/>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302" name="Google Shape;302;p31"/>
          <p:cNvSpPr/>
          <p:nvPr/>
        </p:nvSpPr>
        <p:spPr>
          <a:xfrm>
            <a:off x="-16891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303" name="Google Shape;303;p31"/>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304" name="Google Shape;304;p31"/>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305" name="Google Shape;305;p31"/>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306" name="Google Shape;306;p31"/>
          <p:cNvSpPr txBox="1"/>
          <p:nvPr/>
        </p:nvSpPr>
        <p:spPr>
          <a:xfrm>
            <a:off x="2960450" y="497425"/>
            <a:ext cx="5524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chemeClr val="lt1"/>
              </a:solidFill>
            </a:endParaRPr>
          </a:p>
        </p:txBody>
      </p:sp>
      <p:sp>
        <p:nvSpPr>
          <p:cNvPr id="307" name="Google Shape;307;p31"/>
          <p:cNvSpPr txBox="1"/>
          <p:nvPr/>
        </p:nvSpPr>
        <p:spPr>
          <a:xfrm>
            <a:off x="3773525"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地圖</a:t>
            </a:r>
            <a:endParaRPr/>
          </a:p>
        </p:txBody>
      </p:sp>
      <p:pic>
        <p:nvPicPr>
          <p:cNvPr id="308" name="Google Shape;308;p31"/>
          <p:cNvPicPr preferRelativeResize="0"/>
          <p:nvPr/>
        </p:nvPicPr>
        <p:blipFill>
          <a:blip r:embed="rId3">
            <a:alphaModFix/>
          </a:blip>
          <a:stretch>
            <a:fillRect/>
          </a:stretch>
        </p:blipFill>
        <p:spPr>
          <a:xfrm>
            <a:off x="4736202" y="1024875"/>
            <a:ext cx="4142051" cy="2677975"/>
          </a:xfrm>
          <a:prstGeom prst="rect">
            <a:avLst/>
          </a:prstGeom>
          <a:noFill/>
          <a:ln>
            <a:noFill/>
          </a:ln>
        </p:spPr>
      </p:pic>
      <p:sp>
        <p:nvSpPr>
          <p:cNvPr id="309" name="Google Shape;309;p31"/>
          <p:cNvSpPr txBox="1"/>
          <p:nvPr/>
        </p:nvSpPr>
        <p:spPr>
          <a:xfrm>
            <a:off x="851775" y="2395075"/>
            <a:ext cx="4394700" cy="24936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流向</a:t>
            </a:r>
            <a:r>
              <a:rPr b="1" lang="zh-TW" sz="2400" u="sng">
                <a:solidFill>
                  <a:schemeClr val="lt1"/>
                </a:solidFill>
              </a:rPr>
              <a:t>地圖:</a:t>
            </a:r>
            <a:endParaRPr b="1">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通常顯示人物、動物和產品的遷移數據</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多應用於區際貿易、交通流向、人口遷移、購物消費行為、通訊信息流動、航空線路等場景，也可應用企業貨物運輸，供應鏈管理</a:t>
            </a:r>
            <a:endParaRPr b="1" sz="1800">
              <a:solidFill>
                <a:schemeClr val="lt1"/>
              </a:solidFill>
            </a:endParaRPr>
          </a:p>
        </p:txBody>
      </p:sp>
      <p:sp>
        <p:nvSpPr>
          <p:cNvPr id="310" name="Google Shape;310;p31"/>
          <p:cNvSpPr/>
          <p:nvPr/>
        </p:nvSpPr>
        <p:spPr>
          <a:xfrm>
            <a:off x="7424900" y="1714500"/>
            <a:ext cx="470100" cy="359400"/>
          </a:xfrm>
          <a:prstGeom prst="ellipse">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1"/>
          <p:cNvSpPr txBox="1"/>
          <p:nvPr/>
        </p:nvSpPr>
        <p:spPr>
          <a:xfrm>
            <a:off x="7300450" y="1252788"/>
            <a:ext cx="1092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800" u="sng">
                <a:solidFill>
                  <a:schemeClr val="lt1"/>
                </a:solidFill>
              </a:rPr>
              <a:t>源地</a:t>
            </a:r>
            <a:endParaRPr b="1" sz="1800" u="sng">
              <a:solidFill>
                <a:schemeClr val="lt1"/>
              </a:solidFill>
            </a:endParaRPr>
          </a:p>
        </p:txBody>
      </p:sp>
      <p:sp>
        <p:nvSpPr>
          <p:cNvPr id="312" name="Google Shape;312;p31"/>
          <p:cNvSpPr/>
          <p:nvPr/>
        </p:nvSpPr>
        <p:spPr>
          <a:xfrm>
            <a:off x="4777000" y="828359"/>
            <a:ext cx="4060475" cy="2704675"/>
          </a:xfrm>
          <a:custGeom>
            <a:rect b="b" l="l" r="r" t="t"/>
            <a:pathLst>
              <a:path extrusionOk="0" h="108187" w="162419">
                <a:moveTo>
                  <a:pt x="18058" y="14271"/>
                </a:moveTo>
                <a:cubicBezTo>
                  <a:pt x="12620" y="22844"/>
                  <a:pt x="-5816" y="51787"/>
                  <a:pt x="2019" y="66259"/>
                </a:cubicBezTo>
                <a:cubicBezTo>
                  <a:pt x="9854" y="80731"/>
                  <a:pt x="45434" y="94465"/>
                  <a:pt x="65068" y="101102"/>
                </a:cubicBezTo>
                <a:cubicBezTo>
                  <a:pt x="84702" y="107739"/>
                  <a:pt x="106180" y="110135"/>
                  <a:pt x="119822" y="106079"/>
                </a:cubicBezTo>
                <a:cubicBezTo>
                  <a:pt x="133464" y="102023"/>
                  <a:pt x="139824" y="89395"/>
                  <a:pt x="146922" y="76767"/>
                </a:cubicBezTo>
                <a:cubicBezTo>
                  <a:pt x="154020" y="64139"/>
                  <a:pt x="162316" y="42753"/>
                  <a:pt x="162408" y="30309"/>
                </a:cubicBezTo>
                <a:cubicBezTo>
                  <a:pt x="162500" y="17865"/>
                  <a:pt x="151900" y="6067"/>
                  <a:pt x="147475" y="2103"/>
                </a:cubicBezTo>
                <a:cubicBezTo>
                  <a:pt x="143051" y="-1860"/>
                  <a:pt x="136230" y="352"/>
                  <a:pt x="135861" y="6528"/>
                </a:cubicBezTo>
                <a:cubicBezTo>
                  <a:pt x="135492" y="12704"/>
                  <a:pt x="148582" y="27360"/>
                  <a:pt x="145263" y="39159"/>
                </a:cubicBezTo>
                <a:cubicBezTo>
                  <a:pt x="141945" y="50958"/>
                  <a:pt x="124799" y="71236"/>
                  <a:pt x="115950" y="77320"/>
                </a:cubicBezTo>
                <a:cubicBezTo>
                  <a:pt x="107101" y="83404"/>
                  <a:pt x="103137" y="76952"/>
                  <a:pt x="92168" y="75661"/>
                </a:cubicBezTo>
                <a:cubicBezTo>
                  <a:pt x="81199" y="74371"/>
                  <a:pt x="58801" y="72435"/>
                  <a:pt x="50136" y="69577"/>
                </a:cubicBezTo>
                <a:cubicBezTo>
                  <a:pt x="41471" y="66720"/>
                  <a:pt x="41932" y="64784"/>
                  <a:pt x="40180" y="58516"/>
                </a:cubicBezTo>
                <a:cubicBezTo>
                  <a:pt x="38429" y="52248"/>
                  <a:pt x="40549" y="39251"/>
                  <a:pt x="39627" y="31969"/>
                </a:cubicBezTo>
                <a:cubicBezTo>
                  <a:pt x="38705" y="24687"/>
                  <a:pt x="38245" y="17774"/>
                  <a:pt x="34650" y="14824"/>
                </a:cubicBezTo>
                <a:cubicBezTo>
                  <a:pt x="31055" y="11874"/>
                  <a:pt x="23497" y="5699"/>
                  <a:pt x="18058" y="14271"/>
                </a:cubicBezTo>
                <a:close/>
              </a:path>
            </a:pathLst>
          </a:custGeom>
          <a:noFill/>
          <a:ln cap="flat" cmpd="sng" w="38100">
            <a:solidFill>
              <a:srgbClr val="FF0000"/>
            </a:solidFill>
            <a:prstDash val="solid"/>
            <a:round/>
            <a:headEnd len="med" w="med" type="none"/>
            <a:tailEnd len="med" w="med" type="none"/>
          </a:ln>
        </p:spPr>
      </p:sp>
      <p:sp>
        <p:nvSpPr>
          <p:cNvPr id="313" name="Google Shape;313;p31"/>
          <p:cNvSpPr txBox="1"/>
          <p:nvPr/>
        </p:nvSpPr>
        <p:spPr>
          <a:xfrm>
            <a:off x="6719725" y="3677875"/>
            <a:ext cx="1175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zh-TW" sz="1800" u="sng">
                <a:solidFill>
                  <a:schemeClr val="lt1"/>
                </a:solidFill>
              </a:rPr>
              <a:t>匯地</a:t>
            </a:r>
            <a:endParaRPr b="1" sz="1800" u="sng">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75" name="Shape 75"/>
        <p:cNvGrpSpPr/>
        <p:nvPr/>
      </p:nvGrpSpPr>
      <p:grpSpPr>
        <a:xfrm>
          <a:off x="0" y="0"/>
          <a:ext cx="0" cy="0"/>
          <a:chOff x="0" y="0"/>
          <a:chExt cx="0" cy="0"/>
        </a:xfrm>
      </p:grpSpPr>
      <p:sp>
        <p:nvSpPr>
          <p:cNvPr id="76" name="Google Shape;76;p14"/>
          <p:cNvSpPr txBox="1"/>
          <p:nvPr/>
        </p:nvSpPr>
        <p:spPr>
          <a:xfrm>
            <a:off x="2656927" y="1338601"/>
            <a:ext cx="4045200" cy="1482300"/>
          </a:xfrm>
          <a:prstGeom prst="rect">
            <a:avLst/>
          </a:prstGeom>
          <a:noFill/>
          <a:ln>
            <a:noFill/>
          </a:ln>
          <a:effectLst>
            <a:outerShdw blurRad="157163" rotWithShape="0" algn="bl" dir="3420000" dist="133350">
              <a:srgbClr val="000000">
                <a:alpha val="63921"/>
              </a:srgbClr>
            </a:outerShdw>
          </a:effectLst>
        </p:spPr>
        <p:txBody>
          <a:bodyPr anchorCtr="0" anchor="b" bIns="91425" lIns="91425" spcFirstLastPara="1" rIns="91425" wrap="square" tIns="91425">
            <a:normAutofit/>
          </a:bodyPr>
          <a:lstStyle/>
          <a:p>
            <a:pPr indent="0" lvl="0" marL="0" marR="0" rtl="0" algn="ctr">
              <a:lnSpc>
                <a:spcPct val="100000"/>
              </a:lnSpc>
              <a:spcBef>
                <a:spcPts val="0"/>
              </a:spcBef>
              <a:spcAft>
                <a:spcPts val="0"/>
              </a:spcAft>
              <a:buClr>
                <a:schemeClr val="dk1"/>
              </a:buClr>
              <a:buSzPts val="4200"/>
              <a:buFont typeface="Arial"/>
              <a:buNone/>
            </a:pPr>
            <a:r>
              <a:rPr b="1" i="0" lang="zh-TW" sz="3200" u="none" cap="none" strike="noStrike">
                <a:solidFill>
                  <a:schemeClr val="dk1"/>
                </a:solidFill>
                <a:latin typeface="Arial"/>
                <a:ea typeface="Arial"/>
                <a:cs typeface="Arial"/>
                <a:sym typeface="Arial"/>
              </a:rPr>
              <a:t>日常常見統計圖</a:t>
            </a:r>
            <a:endParaRPr b="0" i="0" sz="3200" u="none" cap="none" strike="noStrike">
              <a:solidFill>
                <a:schemeClr val="dk1"/>
              </a:solidFill>
              <a:latin typeface="Arial"/>
              <a:ea typeface="Arial"/>
              <a:cs typeface="Arial"/>
              <a:sym typeface="Arial"/>
            </a:endParaRPr>
          </a:p>
        </p:txBody>
      </p:sp>
      <p:sp>
        <p:nvSpPr>
          <p:cNvPr id="77" name="Google Shape;77;p14"/>
          <p:cNvSpPr txBox="1"/>
          <p:nvPr>
            <p:ph type="title"/>
          </p:nvPr>
        </p:nvSpPr>
        <p:spPr>
          <a:xfrm>
            <a:off x="358673" y="2033418"/>
            <a:ext cx="8520600" cy="841800"/>
          </a:xfrm>
          <a:prstGeom prst="rect">
            <a:avLst/>
          </a:prstGeom>
          <a:noFill/>
          <a:ln>
            <a:noFill/>
          </a:ln>
          <a:effectLst>
            <a:outerShdw blurRad="157163" rotWithShape="0" algn="bl" dir="3420000" dist="133350">
              <a:srgbClr val="000000">
                <a:alpha val="63921"/>
              </a:srgbClr>
            </a:outerShdw>
          </a:effectLst>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3600"/>
              <a:buNone/>
            </a:pPr>
            <a:r>
              <a:rPr b="1" lang="zh-TW" sz="3200">
                <a:solidFill>
                  <a:schemeClr val="lt1"/>
                </a:solidFill>
              </a:rPr>
              <a:t>日常常見統計圖</a:t>
            </a:r>
            <a:endParaRPr sz="3200">
              <a:solidFill>
                <a:schemeClr val="lt1"/>
              </a:solidFill>
            </a:endParaRPr>
          </a:p>
        </p:txBody>
      </p:sp>
      <p:sp>
        <p:nvSpPr>
          <p:cNvPr id="78" name="Google Shape;78;p14"/>
          <p:cNvSpPr/>
          <p:nvPr/>
        </p:nvSpPr>
        <p:spPr>
          <a:xfrm>
            <a:off x="951975" y="3789904"/>
            <a:ext cx="2794869" cy="2434745"/>
          </a:xfrm>
          <a:prstGeom prst="ellipse">
            <a:avLst/>
          </a:prstGeom>
          <a:solidFill>
            <a:srgbClr val="EAD1DC"/>
          </a:solidFill>
          <a:ln cap="flat" cmpd="sng" w="25400">
            <a:solidFill>
              <a:srgbClr val="EAD1D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9" name="Google Shape;79;p14"/>
          <p:cNvSpPr/>
          <p:nvPr/>
        </p:nvSpPr>
        <p:spPr>
          <a:xfrm>
            <a:off x="7023778" y="2816884"/>
            <a:ext cx="2001908" cy="2014246"/>
          </a:xfrm>
          <a:prstGeom prst="ellipse">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0" name="Google Shape;80;p14"/>
          <p:cNvSpPr/>
          <p:nvPr/>
        </p:nvSpPr>
        <p:spPr>
          <a:xfrm>
            <a:off x="4185256" y="294714"/>
            <a:ext cx="1927415" cy="1904760"/>
          </a:xfrm>
          <a:prstGeom prst="ellipse">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1" name="Google Shape;81;p14"/>
          <p:cNvSpPr/>
          <p:nvPr/>
        </p:nvSpPr>
        <p:spPr>
          <a:xfrm>
            <a:off x="4772413" y="2960057"/>
            <a:ext cx="1254499" cy="1270155"/>
          </a:xfrm>
          <a:prstGeom prst="ellipse">
            <a:avLst/>
          </a:prstGeom>
          <a:solidFill>
            <a:srgbClr val="F4CCCC"/>
          </a:solidFill>
          <a:ln cap="flat" cmpd="sng" w="25400">
            <a:solidFill>
              <a:srgbClr val="F4CCC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2" name="Google Shape;82;p14"/>
          <p:cNvSpPr/>
          <p:nvPr/>
        </p:nvSpPr>
        <p:spPr>
          <a:xfrm>
            <a:off x="7258524" y="-595744"/>
            <a:ext cx="2340800" cy="2473890"/>
          </a:xfrm>
          <a:prstGeom prst="ellipse">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3" name="Google Shape;83;p14"/>
          <p:cNvSpPr/>
          <p:nvPr/>
        </p:nvSpPr>
        <p:spPr>
          <a:xfrm>
            <a:off x="-543318" y="-711636"/>
            <a:ext cx="3491628" cy="3616888"/>
          </a:xfrm>
          <a:prstGeom prst="ellipse">
            <a:avLst/>
          </a:prstGeom>
          <a:solidFill>
            <a:srgbClr val="FFE599"/>
          </a:solidFill>
          <a:ln cap="flat" cmpd="sng" w="25400">
            <a:solidFill>
              <a:srgbClr val="FFE59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4" name="Google Shape;84;p14"/>
          <p:cNvSpPr/>
          <p:nvPr/>
        </p:nvSpPr>
        <p:spPr>
          <a:xfrm>
            <a:off x="4840383" y="3039175"/>
            <a:ext cx="1109904" cy="1121410"/>
          </a:xfrm>
          <a:prstGeom prst="ellipse">
            <a:avLst/>
          </a:prstGeom>
          <a:solidFill>
            <a:schemeClr val="lt2"/>
          </a:solidFill>
          <a:ln cap="flat" cmpd="sng" w="254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5" name="Google Shape;85;p14"/>
          <p:cNvSpPr/>
          <p:nvPr/>
        </p:nvSpPr>
        <p:spPr>
          <a:xfrm>
            <a:off x="7335150" y="-497293"/>
            <a:ext cx="2194544" cy="2302130"/>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6" name="Google Shape;86;p14"/>
          <p:cNvSpPr/>
          <p:nvPr/>
        </p:nvSpPr>
        <p:spPr>
          <a:xfrm>
            <a:off x="4270543" y="354023"/>
            <a:ext cx="1766331" cy="1796462"/>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7" name="Google Shape;87;p14"/>
          <p:cNvSpPr/>
          <p:nvPr/>
        </p:nvSpPr>
        <p:spPr>
          <a:xfrm>
            <a:off x="-449373" y="-609863"/>
            <a:ext cx="3295909" cy="3428998"/>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8" name="Google Shape;88;p14"/>
          <p:cNvSpPr/>
          <p:nvPr/>
        </p:nvSpPr>
        <p:spPr>
          <a:xfrm>
            <a:off x="1045922" y="3883850"/>
            <a:ext cx="2606977" cy="2215540"/>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9" name="Google Shape;89;p14"/>
          <p:cNvSpPr/>
          <p:nvPr/>
        </p:nvSpPr>
        <p:spPr>
          <a:xfrm>
            <a:off x="7108234" y="2909999"/>
            <a:ext cx="1831336" cy="1838336"/>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317" name="Shape 317"/>
        <p:cNvGrpSpPr/>
        <p:nvPr/>
      </p:nvGrpSpPr>
      <p:grpSpPr>
        <a:xfrm>
          <a:off x="0" y="0"/>
          <a:ext cx="0" cy="0"/>
          <a:chOff x="0" y="0"/>
          <a:chExt cx="0" cy="0"/>
        </a:xfrm>
      </p:grpSpPr>
      <p:sp>
        <p:nvSpPr>
          <p:cNvPr id="318" name="Google Shape;318;p32"/>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319" name="Google Shape;319;p32"/>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320" name="Google Shape;320;p32"/>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321" name="Google Shape;321;p32"/>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322" name="Google Shape;322;p32"/>
          <p:cNvSpPr txBox="1"/>
          <p:nvPr/>
        </p:nvSpPr>
        <p:spPr>
          <a:xfrm>
            <a:off x="2336800" y="272313"/>
            <a:ext cx="5708400" cy="646500"/>
          </a:xfrm>
          <a:prstGeom prst="rect">
            <a:avLst/>
          </a:prstGeom>
          <a:solidFill>
            <a:srgbClr val="351C75"/>
          </a:solidFill>
          <a:ln>
            <a:noFill/>
          </a:ln>
        </p:spPr>
        <p:txBody>
          <a:bodyPr anchorCtr="0" anchor="ctr" bIns="91425" lIns="91425" spcFirstLastPara="1" rIns="91425" wrap="square" tIns="91425">
            <a:noAutofit/>
          </a:bodyPr>
          <a:lstStyle/>
          <a:p>
            <a:pPr indent="-419100" lvl="0" marL="457200" rtl="0" algn="ctr">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地圖</a:t>
            </a:r>
            <a:endParaRPr/>
          </a:p>
        </p:txBody>
      </p:sp>
      <p:sp>
        <p:nvSpPr>
          <p:cNvPr id="323" name="Google Shape;323;p32"/>
          <p:cNvSpPr/>
          <p:nvPr/>
        </p:nvSpPr>
        <p:spPr>
          <a:xfrm>
            <a:off x="-1846675" y="990163"/>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graphicFrame>
        <p:nvGraphicFramePr>
          <p:cNvPr id="324" name="Google Shape;324;p32"/>
          <p:cNvGraphicFramePr/>
          <p:nvPr/>
        </p:nvGraphicFramePr>
        <p:xfrm>
          <a:off x="2395613" y="1562100"/>
          <a:ext cx="3000000" cy="3000000"/>
        </p:xfrm>
        <a:graphic>
          <a:graphicData uri="http://schemas.openxmlformats.org/drawingml/2006/table">
            <a:tbl>
              <a:tblPr>
                <a:noFill/>
                <a:tableStyleId>{5813F385-5C9F-4741-BC11-8EABA017AC0F}</a:tableStyleId>
              </a:tblPr>
              <a:tblGrid>
                <a:gridCol w="1267675"/>
                <a:gridCol w="1267675"/>
                <a:gridCol w="1267675"/>
                <a:gridCol w="1267675"/>
                <a:gridCol w="1267675"/>
              </a:tblGrid>
              <a:tr h="496125">
                <a:tc>
                  <a:txBody>
                    <a:bodyPr/>
                    <a:lstStyle/>
                    <a:p>
                      <a:pPr indent="0" lvl="0" marL="0" rtl="0" algn="l">
                        <a:spcBef>
                          <a:spcPts val="0"/>
                        </a:spcBef>
                        <a:spcAft>
                          <a:spcPts val="0"/>
                        </a:spcAft>
                        <a:buNone/>
                      </a:pPr>
                      <a:r>
                        <a:t/>
                      </a:r>
                      <a:endParaRPr/>
                    </a:p>
                  </a:txBody>
                  <a:tcPr marT="91425" marB="91425" marR="91425" marL="91425">
                    <a:lnL cap="flat" cmpd="sng" w="38100">
                      <a:solidFill>
                        <a:schemeClr val="lt1">
                          <a:alpha val="0"/>
                        </a:schemeClr>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alpha val="0"/>
                        </a:schemeClr>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sz="1800" u="sng">
                          <a:solidFill>
                            <a:srgbClr val="3D464D"/>
                          </a:solidFill>
                        </a:rPr>
                        <a:t>區域地圖</a:t>
                      </a:r>
                      <a:endParaRPr b="1" sz="1800">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sz="1800" u="sng">
                          <a:solidFill>
                            <a:srgbClr val="3D464D"/>
                          </a:solidFill>
                        </a:rPr>
                        <a:t>點地圖</a:t>
                      </a:r>
                      <a:endParaRPr b="1" sz="1800">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sz="1800" u="sng">
                          <a:solidFill>
                            <a:srgbClr val="3D464D"/>
                          </a:solidFill>
                        </a:rPr>
                        <a:t>熱力地圖</a:t>
                      </a:r>
                      <a:endParaRPr b="1" sz="1800">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sz="1800" u="sng">
                          <a:solidFill>
                            <a:srgbClr val="3D464D"/>
                          </a:solidFill>
                        </a:rPr>
                        <a:t>流向地圖</a:t>
                      </a:r>
                      <a:endParaRPr b="1" sz="1800">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r>
              <a:tr h="982225">
                <a:tc>
                  <a:txBody>
                    <a:bodyPr/>
                    <a:lstStyle/>
                    <a:p>
                      <a:pPr indent="0" lvl="0" marL="0" rtl="0" algn="ctr">
                        <a:spcBef>
                          <a:spcPts val="0"/>
                        </a:spcBef>
                        <a:spcAft>
                          <a:spcPts val="0"/>
                        </a:spcAft>
                        <a:buNone/>
                      </a:pPr>
                      <a:r>
                        <a:rPr b="1" lang="zh-TW" sz="1800">
                          <a:solidFill>
                            <a:srgbClr val="3D464D"/>
                          </a:solidFill>
                        </a:rPr>
                        <a:t>呈現方式</a:t>
                      </a:r>
                      <a:endParaRPr b="1" sz="1800">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a:t>不同的區域分別進行區面著色展示</a:t>
                      </a:r>
                      <a:endParaRPr b="1"/>
                    </a:p>
                    <a:p>
                      <a:pPr indent="0" lvl="0" marL="0" rtl="0" algn="ctr">
                        <a:spcBef>
                          <a:spcPts val="0"/>
                        </a:spcBef>
                        <a:spcAft>
                          <a:spcPts val="0"/>
                        </a:spcAft>
                        <a:buNone/>
                      </a:pPr>
                      <a:r>
                        <a:t/>
                      </a:r>
                      <a:endParaRPr b="1"/>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a:t>具有相同屬性的資訊</a:t>
                      </a:r>
                      <a:endParaRPr b="1"/>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a:t>指</a:t>
                      </a:r>
                      <a:r>
                        <a:rPr b="1" lang="zh-TW"/>
                        <a:t>定範圍進行資料疊加</a:t>
                      </a:r>
                      <a:endParaRPr b="1"/>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a:t>顯示人物、動物和產品的遷移數據</a:t>
                      </a:r>
                      <a:endParaRPr b="1"/>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r>
              <a:tr h="1124600">
                <a:tc>
                  <a:txBody>
                    <a:bodyPr/>
                    <a:lstStyle/>
                    <a:p>
                      <a:pPr indent="0" lvl="0" marL="0" rtl="0" algn="ctr">
                        <a:spcBef>
                          <a:spcPts val="0"/>
                        </a:spcBef>
                        <a:spcAft>
                          <a:spcPts val="0"/>
                        </a:spcAft>
                        <a:buNone/>
                      </a:pPr>
                      <a:r>
                        <a:rPr b="1" lang="zh-TW" sz="1800">
                          <a:solidFill>
                            <a:srgbClr val="3D464D"/>
                          </a:solidFill>
                        </a:rPr>
                        <a:t>應用</a:t>
                      </a:r>
                      <a:endParaRPr b="1" sz="1800">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a:t>中國各省的人口密度、北京市各區的平均房價等</a:t>
                      </a:r>
                      <a:endParaRPr b="1"/>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a:t>展示連鎖店、加油站、銀行網點分佈等</a:t>
                      </a:r>
                      <a:endParaRPr b="1"/>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a:t>商圈的人流、景區的客流、區域的車流等</a:t>
                      </a:r>
                      <a:endParaRPr b="1"/>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a:t>貿易、交通、遷移、消費行為、信息流動、航空線，也可貨物運輸，供應鏈</a:t>
                      </a:r>
                      <a:endParaRPr b="1"/>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328" name="Shape 328"/>
        <p:cNvGrpSpPr/>
        <p:nvPr/>
      </p:nvGrpSpPr>
      <p:grpSpPr>
        <a:xfrm>
          <a:off x="0" y="0"/>
          <a:ext cx="0" cy="0"/>
          <a:chOff x="0" y="0"/>
          <a:chExt cx="0" cy="0"/>
        </a:xfrm>
      </p:grpSpPr>
      <p:sp>
        <p:nvSpPr>
          <p:cNvPr id="329" name="Google Shape;329;p33"/>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330" name="Google Shape;330;p33"/>
          <p:cNvSpPr/>
          <p:nvPr/>
        </p:nvSpPr>
        <p:spPr>
          <a:xfrm>
            <a:off x="-1689150" y="1024875"/>
            <a:ext cx="4394700" cy="11607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面積或圓等</a:t>
            </a:r>
            <a:endParaRPr b="0" i="0" sz="1400" u="none" cap="none" strike="noStrike">
              <a:solidFill>
                <a:srgbClr val="FFFFFF"/>
              </a:solidFill>
              <a:latin typeface="Arial"/>
              <a:ea typeface="Arial"/>
              <a:cs typeface="Arial"/>
              <a:sym typeface="Arial"/>
            </a:endParaRPr>
          </a:p>
        </p:txBody>
      </p:sp>
      <p:sp>
        <p:nvSpPr>
          <p:cNvPr id="331" name="Google Shape;331;p33"/>
          <p:cNvSpPr/>
          <p:nvPr/>
        </p:nvSpPr>
        <p:spPr>
          <a:xfrm>
            <a:off x="-2594850" y="216245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332" name="Google Shape;332;p33"/>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333" name="Google Shape;333;p33"/>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334" name="Google Shape;334;p33"/>
          <p:cNvSpPr txBox="1"/>
          <p:nvPr/>
        </p:nvSpPr>
        <p:spPr>
          <a:xfrm>
            <a:off x="2960450" y="497425"/>
            <a:ext cx="5524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000">
              <a:solidFill>
                <a:schemeClr val="lt1"/>
              </a:solidFill>
            </a:endParaRPr>
          </a:p>
        </p:txBody>
      </p:sp>
      <p:sp>
        <p:nvSpPr>
          <p:cNvPr id="335" name="Google Shape;335;p33"/>
          <p:cNvSpPr txBox="1"/>
          <p:nvPr/>
        </p:nvSpPr>
        <p:spPr>
          <a:xfrm>
            <a:off x="3062275"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just">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矩形式樹狀結構繪圖法</a:t>
            </a:r>
            <a:endParaRPr/>
          </a:p>
        </p:txBody>
      </p:sp>
      <p:pic>
        <p:nvPicPr>
          <p:cNvPr id="336" name="Google Shape;336;p33"/>
          <p:cNvPicPr preferRelativeResize="0"/>
          <p:nvPr/>
        </p:nvPicPr>
        <p:blipFill>
          <a:blip r:embed="rId3">
            <a:alphaModFix/>
          </a:blip>
          <a:stretch>
            <a:fillRect/>
          </a:stretch>
        </p:blipFill>
        <p:spPr>
          <a:xfrm>
            <a:off x="5057575" y="1024863"/>
            <a:ext cx="3943288" cy="2655867"/>
          </a:xfrm>
          <a:prstGeom prst="rect">
            <a:avLst/>
          </a:prstGeom>
          <a:noFill/>
          <a:ln>
            <a:noFill/>
          </a:ln>
        </p:spPr>
      </p:pic>
      <p:sp>
        <p:nvSpPr>
          <p:cNvPr id="337" name="Google Shape;337;p33"/>
          <p:cNvSpPr txBox="1"/>
          <p:nvPr/>
        </p:nvSpPr>
        <p:spPr>
          <a:xfrm flipH="1">
            <a:off x="1557167" y="2300149"/>
            <a:ext cx="3500400" cy="17547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優點:</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可以透過區塊大小看出各資料數值大小比較。</a:t>
            </a:r>
            <a:endParaRPr b="1" sz="1800">
              <a:solidFill>
                <a:schemeClr val="lt1"/>
              </a:solidFill>
            </a:endParaRPr>
          </a:p>
          <a:p>
            <a:pPr indent="-381000" lvl="0" marL="457200" rtl="0" algn="l">
              <a:spcBef>
                <a:spcPts val="0"/>
              </a:spcBef>
              <a:spcAft>
                <a:spcPts val="0"/>
              </a:spcAft>
              <a:buClr>
                <a:schemeClr val="lt1"/>
              </a:buClr>
              <a:buSzPts val="2400"/>
              <a:buChar char="➔"/>
            </a:pPr>
            <a:r>
              <a:rPr b="1" lang="zh-TW" sz="2400" u="sng">
                <a:solidFill>
                  <a:schemeClr val="lt1"/>
                </a:solidFill>
              </a:rPr>
              <a:t>缺點:</a:t>
            </a:r>
            <a:endParaRPr b="1" sz="2400" u="sng">
              <a:solidFill>
                <a:schemeClr val="dk1"/>
              </a:solidFill>
            </a:endParaRPr>
          </a:p>
          <a:p>
            <a:pPr indent="-342900" lvl="1" marL="914400" rtl="0" algn="l">
              <a:spcBef>
                <a:spcPts val="0"/>
              </a:spcBef>
              <a:spcAft>
                <a:spcPts val="0"/>
              </a:spcAft>
              <a:buClr>
                <a:schemeClr val="lt1"/>
              </a:buClr>
              <a:buSzPts val="1800"/>
              <a:buChar char="◆"/>
            </a:pPr>
            <a:r>
              <a:rPr b="1" lang="zh-TW" sz="1800">
                <a:solidFill>
                  <a:schemeClr val="lt1"/>
                </a:solidFill>
              </a:rPr>
              <a:t>難於比較</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341" name="Shape 341"/>
        <p:cNvGrpSpPr/>
        <p:nvPr/>
      </p:nvGrpSpPr>
      <p:grpSpPr>
        <a:xfrm>
          <a:off x="0" y="0"/>
          <a:ext cx="0" cy="0"/>
          <a:chOff x="0" y="0"/>
          <a:chExt cx="0" cy="0"/>
        </a:xfrm>
      </p:grpSpPr>
      <p:sp>
        <p:nvSpPr>
          <p:cNvPr id="342" name="Google Shape;342;p34"/>
          <p:cNvSpPr/>
          <p:nvPr/>
        </p:nvSpPr>
        <p:spPr>
          <a:xfrm>
            <a:off x="-2643150" y="-77375"/>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343" name="Google Shape;343;p34"/>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44" name="Google Shape;344;p34"/>
          <p:cNvSpPr/>
          <p:nvPr/>
        </p:nvSpPr>
        <p:spPr>
          <a:xfrm>
            <a:off x="-2264475" y="1943637"/>
            <a:ext cx="4394700" cy="11949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Font typeface="Verdana"/>
              <a:buChar char="➢"/>
            </a:pPr>
            <a:r>
              <a:rPr b="1" lang="zh-TW" sz="2800">
                <a:solidFill>
                  <a:schemeClr val="dk1"/>
                </a:solidFill>
                <a:latin typeface="Verdana"/>
                <a:ea typeface="Verdana"/>
                <a:cs typeface="Verdana"/>
                <a:sym typeface="Verdana"/>
              </a:rPr>
              <a:t>金融領域</a:t>
            </a:r>
            <a:endParaRPr b="0" i="0" sz="2800" u="none" cap="none" strike="noStrike">
              <a:solidFill>
                <a:schemeClr val="dk1"/>
              </a:solidFill>
              <a:latin typeface="Verdana"/>
              <a:ea typeface="Verdana"/>
              <a:cs typeface="Verdana"/>
              <a:sym typeface="Verdana"/>
            </a:endParaRPr>
          </a:p>
        </p:txBody>
      </p:sp>
      <p:sp>
        <p:nvSpPr>
          <p:cNvPr id="345" name="Google Shape;345;p34"/>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346" name="Google Shape;346;p34"/>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347" name="Google Shape;347;p34"/>
          <p:cNvSpPr txBox="1"/>
          <p:nvPr/>
        </p:nvSpPr>
        <p:spPr>
          <a:xfrm>
            <a:off x="3022725" y="1986975"/>
            <a:ext cx="5708400" cy="11082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美國線圖</a:t>
            </a:r>
            <a:endParaRPr b="1" sz="3000">
              <a:solidFill>
                <a:schemeClr val="lt1"/>
              </a:solidFill>
            </a:endParaRPr>
          </a:p>
          <a:p>
            <a:pPr indent="-419100" lvl="0" marL="457200" rtl="0" algn="l">
              <a:spcBef>
                <a:spcPts val="0"/>
              </a:spcBef>
              <a:spcAft>
                <a:spcPts val="0"/>
              </a:spcAft>
              <a:buClr>
                <a:schemeClr val="lt1"/>
              </a:buClr>
              <a:buSzPts val="3000"/>
              <a:buChar char="❏"/>
            </a:pPr>
            <a:r>
              <a:rPr b="1" lang="zh-TW" sz="3000">
                <a:solidFill>
                  <a:schemeClr val="lt1"/>
                </a:solidFill>
              </a:rPr>
              <a:t>K線圖</a:t>
            </a:r>
            <a:endParaRPr b="1" sz="30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342"/>
                                        </p:tgtEl>
                                        <p:attrNameLst>
                                          <p:attrName>style.visibility</p:attrName>
                                        </p:attrNameLst>
                                      </p:cBhvr>
                                      <p:to>
                                        <p:strVal val="visible"/>
                                      </p:to>
                                    </p:set>
                                    <p:anim calcmode="lin" valueType="num">
                                      <p:cBhvr additive="base">
                                        <p:cTn dur="300"/>
                                        <p:tgtEl>
                                          <p:spTgt spid="342"/>
                                        </p:tgtEl>
                                        <p:attrNameLst>
                                          <p:attrName>ppt_y</p:attrName>
                                        </p:attrNameLst>
                                      </p:cBhvr>
                                      <p:tavLst>
                                        <p:tav fmla="" tm="0">
                                          <p:val>
                                            <p:strVal val="#ppt_y+1"/>
                                          </p:val>
                                        </p:tav>
                                        <p:tav fmla="" tm="100000">
                                          <p:val>
                                            <p:strVal val="#ppt_y"/>
                                          </p:val>
                                        </p:tav>
                                      </p:tavLst>
                                    </p:anim>
                                  </p:childTnLst>
                                </p:cTn>
                              </p:par>
                            </p:childTnLst>
                          </p:cTn>
                        </p:par>
                        <p:par>
                          <p:cTn fill="hold">
                            <p:stCondLst>
                              <p:cond delay="300"/>
                            </p:stCondLst>
                            <p:childTnLst>
                              <p:par>
                                <p:cTn fill="hold" nodeType="afterEffect" presetClass="entr" presetID="2" presetSubtype="4">
                                  <p:stCondLst>
                                    <p:cond delay="0"/>
                                  </p:stCondLst>
                                  <p:childTnLst>
                                    <p:set>
                                      <p:cBhvr>
                                        <p:cTn dur="1" fill="hold">
                                          <p:stCondLst>
                                            <p:cond delay="0"/>
                                          </p:stCondLst>
                                        </p:cTn>
                                        <p:tgtEl>
                                          <p:spTgt spid="343"/>
                                        </p:tgtEl>
                                        <p:attrNameLst>
                                          <p:attrName>style.visibility</p:attrName>
                                        </p:attrNameLst>
                                      </p:cBhvr>
                                      <p:to>
                                        <p:strVal val="visible"/>
                                      </p:to>
                                    </p:set>
                                    <p:anim calcmode="lin" valueType="num">
                                      <p:cBhvr additive="base">
                                        <p:cTn dur="300"/>
                                        <p:tgtEl>
                                          <p:spTgt spid="343"/>
                                        </p:tgtEl>
                                        <p:attrNameLst>
                                          <p:attrName>ppt_y</p:attrName>
                                        </p:attrNameLst>
                                      </p:cBhvr>
                                      <p:tavLst>
                                        <p:tav fmla="" tm="0">
                                          <p:val>
                                            <p:strVal val="#ppt_y+1"/>
                                          </p:val>
                                        </p:tav>
                                        <p:tav fmla="" tm="100000">
                                          <p:val>
                                            <p:strVal val="#ppt_y"/>
                                          </p:val>
                                        </p:tav>
                                      </p:tavLst>
                                    </p:anim>
                                  </p:childTnLst>
                                </p:cTn>
                              </p:par>
                            </p:childTnLst>
                          </p:cTn>
                        </p:par>
                        <p:par>
                          <p:cTn fill="hold">
                            <p:stCondLst>
                              <p:cond delay="600"/>
                            </p:stCondLst>
                            <p:childTnLst>
                              <p:par>
                                <p:cTn fill="hold" nodeType="afterEffect" presetClass="entr" presetID="2" presetSubtype="4">
                                  <p:stCondLst>
                                    <p:cond delay="0"/>
                                  </p:stCondLst>
                                  <p:childTnLst>
                                    <p:set>
                                      <p:cBhvr>
                                        <p:cTn dur="1" fill="hold">
                                          <p:stCondLst>
                                            <p:cond delay="0"/>
                                          </p:stCondLst>
                                        </p:cTn>
                                        <p:tgtEl>
                                          <p:spTgt spid="344"/>
                                        </p:tgtEl>
                                        <p:attrNameLst>
                                          <p:attrName>style.visibility</p:attrName>
                                        </p:attrNameLst>
                                      </p:cBhvr>
                                      <p:to>
                                        <p:strVal val="visible"/>
                                      </p:to>
                                    </p:set>
                                    <p:anim calcmode="lin" valueType="num">
                                      <p:cBhvr additive="base">
                                        <p:cTn dur="300"/>
                                        <p:tgtEl>
                                          <p:spTgt spid="344"/>
                                        </p:tgtEl>
                                        <p:attrNameLst>
                                          <p:attrName>ppt_y</p:attrName>
                                        </p:attrNameLst>
                                      </p:cBhvr>
                                      <p:tavLst>
                                        <p:tav fmla="" tm="0">
                                          <p:val>
                                            <p:strVal val="#ppt_y+1"/>
                                          </p:val>
                                        </p:tav>
                                        <p:tav fmla="" tm="100000">
                                          <p:val>
                                            <p:strVal val="#ppt_y"/>
                                          </p:val>
                                        </p:tav>
                                      </p:tavLst>
                                    </p:anim>
                                  </p:childTnLst>
                                </p:cTn>
                              </p:par>
                            </p:childTnLst>
                          </p:cTn>
                        </p:par>
                        <p:par>
                          <p:cTn fill="hold">
                            <p:stCondLst>
                              <p:cond delay="900"/>
                            </p:stCondLst>
                            <p:childTnLst>
                              <p:par>
                                <p:cTn fill="hold" nodeType="afterEffect" presetClass="entr" presetID="2" presetSubtype="4">
                                  <p:stCondLst>
                                    <p:cond delay="0"/>
                                  </p:stCondLst>
                                  <p:childTnLst>
                                    <p:set>
                                      <p:cBhvr>
                                        <p:cTn dur="1" fill="hold">
                                          <p:stCondLst>
                                            <p:cond delay="0"/>
                                          </p:stCondLst>
                                        </p:cTn>
                                        <p:tgtEl>
                                          <p:spTgt spid="345"/>
                                        </p:tgtEl>
                                        <p:attrNameLst>
                                          <p:attrName>style.visibility</p:attrName>
                                        </p:attrNameLst>
                                      </p:cBhvr>
                                      <p:to>
                                        <p:strVal val="visible"/>
                                      </p:to>
                                    </p:set>
                                    <p:anim calcmode="lin" valueType="num">
                                      <p:cBhvr additive="base">
                                        <p:cTn dur="300"/>
                                        <p:tgtEl>
                                          <p:spTgt spid="345"/>
                                        </p:tgtEl>
                                        <p:attrNameLst>
                                          <p:attrName>ppt_y</p:attrName>
                                        </p:attrNameLst>
                                      </p:cBhvr>
                                      <p:tavLst>
                                        <p:tav fmla="" tm="0">
                                          <p:val>
                                            <p:strVal val="#ppt_y+1"/>
                                          </p:val>
                                        </p:tav>
                                        <p:tav fmla="" tm="100000">
                                          <p:val>
                                            <p:strVal val="#ppt_y"/>
                                          </p:val>
                                        </p:tav>
                                      </p:tavLst>
                                    </p:anim>
                                  </p:childTnLst>
                                </p:cTn>
                              </p:par>
                            </p:childTnLst>
                          </p:cTn>
                        </p:par>
                        <p:par>
                          <p:cTn fill="hold">
                            <p:stCondLst>
                              <p:cond delay="1200"/>
                            </p:stCondLst>
                            <p:childTnLst>
                              <p:par>
                                <p:cTn fill="hold" nodeType="afterEffect" presetClass="entr" presetID="2" presetSubtype="4">
                                  <p:stCondLst>
                                    <p:cond delay="0"/>
                                  </p:stCondLst>
                                  <p:childTnLst>
                                    <p:set>
                                      <p:cBhvr>
                                        <p:cTn dur="1" fill="hold">
                                          <p:stCondLst>
                                            <p:cond delay="0"/>
                                          </p:stCondLst>
                                        </p:cTn>
                                        <p:tgtEl>
                                          <p:spTgt spid="346"/>
                                        </p:tgtEl>
                                        <p:attrNameLst>
                                          <p:attrName>style.visibility</p:attrName>
                                        </p:attrNameLst>
                                      </p:cBhvr>
                                      <p:to>
                                        <p:strVal val="visible"/>
                                      </p:to>
                                    </p:set>
                                    <p:anim calcmode="lin" valueType="num">
                                      <p:cBhvr additive="base">
                                        <p:cTn dur="300"/>
                                        <p:tgtEl>
                                          <p:spTgt spid="346"/>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351" name="Shape 351"/>
        <p:cNvGrpSpPr/>
        <p:nvPr/>
      </p:nvGrpSpPr>
      <p:grpSpPr>
        <a:xfrm>
          <a:off x="0" y="0"/>
          <a:ext cx="0" cy="0"/>
          <a:chOff x="0" y="0"/>
          <a:chExt cx="0" cy="0"/>
        </a:xfrm>
      </p:grpSpPr>
      <p:sp>
        <p:nvSpPr>
          <p:cNvPr id="352" name="Google Shape;352;p35"/>
          <p:cNvSpPr/>
          <p:nvPr/>
        </p:nvSpPr>
        <p:spPr>
          <a:xfrm>
            <a:off x="-2643150" y="-77375"/>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353" name="Google Shape;353;p35"/>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54" name="Google Shape;354;p35"/>
          <p:cNvSpPr/>
          <p:nvPr/>
        </p:nvSpPr>
        <p:spPr>
          <a:xfrm>
            <a:off x="-2264475" y="1943637"/>
            <a:ext cx="4394700" cy="11949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Font typeface="Verdana"/>
              <a:buChar char="➢"/>
            </a:pPr>
            <a:r>
              <a:rPr b="1" lang="zh-TW" sz="2800">
                <a:solidFill>
                  <a:schemeClr val="dk1"/>
                </a:solidFill>
                <a:latin typeface="Verdana"/>
                <a:ea typeface="Verdana"/>
                <a:cs typeface="Verdana"/>
                <a:sym typeface="Verdana"/>
              </a:rPr>
              <a:t>金融領域</a:t>
            </a:r>
            <a:endParaRPr b="0" i="0" sz="2800" u="none" cap="none" strike="noStrike">
              <a:solidFill>
                <a:schemeClr val="dk1"/>
              </a:solidFill>
              <a:latin typeface="Verdana"/>
              <a:ea typeface="Verdana"/>
              <a:cs typeface="Verdana"/>
              <a:sym typeface="Verdana"/>
            </a:endParaRPr>
          </a:p>
        </p:txBody>
      </p:sp>
      <p:sp>
        <p:nvSpPr>
          <p:cNvPr id="355" name="Google Shape;355;p35"/>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356" name="Google Shape;356;p35"/>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357" name="Google Shape;357;p35"/>
          <p:cNvSpPr txBox="1"/>
          <p:nvPr/>
        </p:nvSpPr>
        <p:spPr>
          <a:xfrm>
            <a:off x="3082125" y="96025"/>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美國線圖</a:t>
            </a:r>
            <a:r>
              <a:rPr lang="zh-TW" sz="3000">
                <a:solidFill>
                  <a:schemeClr val="lt1"/>
                </a:solidFill>
                <a:latin typeface="Trebuchet MS"/>
                <a:ea typeface="Trebuchet MS"/>
                <a:cs typeface="Trebuchet MS"/>
                <a:sym typeface="Trebuchet MS"/>
              </a:rPr>
              <a:t>OHLC</a:t>
            </a:r>
            <a:endParaRPr sz="3000">
              <a:solidFill>
                <a:schemeClr val="lt1"/>
              </a:solidFill>
              <a:latin typeface="Trebuchet MS"/>
              <a:ea typeface="Trebuchet MS"/>
              <a:cs typeface="Trebuchet MS"/>
              <a:sym typeface="Trebuchet MS"/>
            </a:endParaRPr>
          </a:p>
        </p:txBody>
      </p:sp>
      <p:pic>
        <p:nvPicPr>
          <p:cNvPr id="358" name="Google Shape;358;p35"/>
          <p:cNvPicPr preferRelativeResize="0"/>
          <p:nvPr/>
        </p:nvPicPr>
        <p:blipFill>
          <a:blip r:embed="rId3">
            <a:alphaModFix/>
          </a:blip>
          <a:stretch>
            <a:fillRect/>
          </a:stretch>
        </p:blipFill>
        <p:spPr>
          <a:xfrm>
            <a:off x="4659950" y="3040175"/>
            <a:ext cx="3029100" cy="1842700"/>
          </a:xfrm>
          <a:prstGeom prst="rect">
            <a:avLst/>
          </a:prstGeom>
          <a:noFill/>
          <a:ln>
            <a:noFill/>
          </a:ln>
        </p:spPr>
      </p:pic>
      <p:pic>
        <p:nvPicPr>
          <p:cNvPr id="359" name="Google Shape;359;p35"/>
          <p:cNvPicPr preferRelativeResize="0"/>
          <p:nvPr/>
        </p:nvPicPr>
        <p:blipFill>
          <a:blip r:embed="rId4">
            <a:alphaModFix/>
          </a:blip>
          <a:stretch>
            <a:fillRect/>
          </a:stretch>
        </p:blipFill>
        <p:spPr>
          <a:xfrm>
            <a:off x="6314225" y="742525"/>
            <a:ext cx="2158100" cy="2148500"/>
          </a:xfrm>
          <a:prstGeom prst="rect">
            <a:avLst/>
          </a:prstGeom>
          <a:noFill/>
          <a:ln>
            <a:noFill/>
          </a:ln>
        </p:spPr>
      </p:pic>
      <p:sp>
        <p:nvSpPr>
          <p:cNvPr id="360" name="Google Shape;360;p35"/>
          <p:cNvSpPr txBox="1"/>
          <p:nvPr/>
        </p:nvSpPr>
        <p:spPr>
          <a:xfrm>
            <a:off x="1671125" y="1021000"/>
            <a:ext cx="3913200" cy="22164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什麼是美國線圖?</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以豎立的線條表現股票價格的變化</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可以呈現</a:t>
            </a:r>
            <a:r>
              <a:rPr b="1" lang="zh-TW" sz="1800" u="sng">
                <a:solidFill>
                  <a:srgbClr val="FF0000"/>
                </a:solidFill>
              </a:rPr>
              <a:t>「開盤價、最高價、最低價、收盤價」</a:t>
            </a:r>
            <a:endParaRPr b="1" sz="1800" u="sng">
              <a:solidFill>
                <a:srgbClr val="FF0000"/>
              </a:solidFill>
            </a:endParaRPr>
          </a:p>
          <a:p>
            <a:pPr indent="-342900" lvl="1" marL="914400" rtl="0" algn="l">
              <a:spcBef>
                <a:spcPts val="0"/>
              </a:spcBef>
              <a:spcAft>
                <a:spcPts val="0"/>
              </a:spcAft>
              <a:buClr>
                <a:schemeClr val="lt1"/>
              </a:buClr>
              <a:buSzPts val="1800"/>
              <a:buChar char="◆"/>
            </a:pPr>
            <a:r>
              <a:rPr b="1" lang="zh-TW" sz="1800">
                <a:solidFill>
                  <a:schemeClr val="lt1"/>
                </a:solidFill>
              </a:rPr>
              <a:t>豎線呈現最高價和最低價間的價差間距</a:t>
            </a:r>
            <a:endParaRPr b="1" sz="18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364" name="Shape 364"/>
        <p:cNvGrpSpPr/>
        <p:nvPr/>
      </p:nvGrpSpPr>
      <p:grpSpPr>
        <a:xfrm>
          <a:off x="0" y="0"/>
          <a:ext cx="0" cy="0"/>
          <a:chOff x="0" y="0"/>
          <a:chExt cx="0" cy="0"/>
        </a:xfrm>
      </p:grpSpPr>
      <p:sp>
        <p:nvSpPr>
          <p:cNvPr id="365" name="Google Shape;365;p36"/>
          <p:cNvSpPr/>
          <p:nvPr/>
        </p:nvSpPr>
        <p:spPr>
          <a:xfrm>
            <a:off x="-2643150" y="-77375"/>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366" name="Google Shape;366;p36"/>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67" name="Google Shape;367;p36"/>
          <p:cNvSpPr/>
          <p:nvPr/>
        </p:nvSpPr>
        <p:spPr>
          <a:xfrm>
            <a:off x="-2264475" y="1943637"/>
            <a:ext cx="4394700" cy="11949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Font typeface="Verdana"/>
              <a:buChar char="➢"/>
            </a:pPr>
            <a:r>
              <a:rPr b="1" lang="zh-TW" sz="2800">
                <a:solidFill>
                  <a:schemeClr val="dk1"/>
                </a:solidFill>
                <a:latin typeface="Verdana"/>
                <a:ea typeface="Verdana"/>
                <a:cs typeface="Verdana"/>
                <a:sym typeface="Verdana"/>
              </a:rPr>
              <a:t>金融領域</a:t>
            </a:r>
            <a:endParaRPr b="0" i="0" sz="2800" u="none" cap="none" strike="noStrike">
              <a:solidFill>
                <a:schemeClr val="dk1"/>
              </a:solidFill>
              <a:latin typeface="Verdana"/>
              <a:ea typeface="Verdana"/>
              <a:cs typeface="Verdana"/>
              <a:sym typeface="Verdana"/>
            </a:endParaRPr>
          </a:p>
        </p:txBody>
      </p:sp>
      <p:sp>
        <p:nvSpPr>
          <p:cNvPr id="368" name="Google Shape;368;p36"/>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369" name="Google Shape;369;p36"/>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370" name="Google Shape;370;p36"/>
          <p:cNvSpPr txBox="1"/>
          <p:nvPr/>
        </p:nvSpPr>
        <p:spPr>
          <a:xfrm>
            <a:off x="3062325" y="96025"/>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K線圖</a:t>
            </a:r>
            <a:r>
              <a:rPr lang="zh-TW" sz="3000">
                <a:solidFill>
                  <a:schemeClr val="lt1"/>
                </a:solidFill>
              </a:rPr>
              <a:t>Candlestick Charts</a:t>
            </a:r>
            <a:endParaRPr sz="3000">
              <a:solidFill>
                <a:schemeClr val="lt1"/>
              </a:solidFill>
            </a:endParaRPr>
          </a:p>
        </p:txBody>
      </p:sp>
      <p:pic>
        <p:nvPicPr>
          <p:cNvPr id="371" name="Google Shape;371;p36"/>
          <p:cNvPicPr preferRelativeResize="0"/>
          <p:nvPr/>
        </p:nvPicPr>
        <p:blipFill>
          <a:blip r:embed="rId3">
            <a:alphaModFix/>
          </a:blip>
          <a:stretch>
            <a:fillRect/>
          </a:stretch>
        </p:blipFill>
        <p:spPr>
          <a:xfrm>
            <a:off x="1149275" y="3272750"/>
            <a:ext cx="3736700" cy="1772250"/>
          </a:xfrm>
          <a:prstGeom prst="rect">
            <a:avLst/>
          </a:prstGeom>
          <a:noFill/>
          <a:ln>
            <a:noFill/>
          </a:ln>
        </p:spPr>
      </p:pic>
      <p:pic>
        <p:nvPicPr>
          <p:cNvPr id="372" name="Google Shape;372;p36"/>
          <p:cNvPicPr preferRelativeResize="0"/>
          <p:nvPr/>
        </p:nvPicPr>
        <p:blipFill>
          <a:blip r:embed="rId4">
            <a:alphaModFix/>
          </a:blip>
          <a:stretch>
            <a:fillRect/>
          </a:stretch>
        </p:blipFill>
        <p:spPr>
          <a:xfrm>
            <a:off x="2241375" y="1063026"/>
            <a:ext cx="2644601" cy="1921601"/>
          </a:xfrm>
          <a:prstGeom prst="rect">
            <a:avLst/>
          </a:prstGeom>
          <a:noFill/>
          <a:ln>
            <a:noFill/>
          </a:ln>
        </p:spPr>
      </p:pic>
      <p:sp>
        <p:nvSpPr>
          <p:cNvPr id="373" name="Google Shape;373;p36"/>
          <p:cNvSpPr txBox="1"/>
          <p:nvPr/>
        </p:nvSpPr>
        <p:spPr>
          <a:xfrm>
            <a:off x="5175825" y="915925"/>
            <a:ext cx="3594900" cy="1108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1"/>
              </a:buClr>
              <a:buSzPts val="1800"/>
              <a:buChar char="➔"/>
            </a:pPr>
            <a:r>
              <a:rPr b="1" lang="zh-TW" sz="1800" u="sng">
                <a:solidFill>
                  <a:schemeClr val="lt1"/>
                </a:solidFill>
              </a:rPr>
              <a:t>什</a:t>
            </a:r>
            <a:r>
              <a:rPr b="1" lang="zh-TW" sz="1800" u="sng">
                <a:solidFill>
                  <a:schemeClr val="lt1"/>
                </a:solidFill>
              </a:rPr>
              <a:t>麼是k線圖?</a:t>
            </a:r>
            <a:endParaRPr b="1" sz="1800" u="sng">
              <a:solidFill>
                <a:schemeClr val="lt1"/>
              </a:solidFill>
            </a:endParaRPr>
          </a:p>
          <a:p>
            <a:pPr indent="-317500" lvl="1" marL="914400" rtl="0" algn="l">
              <a:spcBef>
                <a:spcPts val="0"/>
              </a:spcBef>
              <a:spcAft>
                <a:spcPts val="0"/>
              </a:spcAft>
              <a:buClr>
                <a:schemeClr val="lt1"/>
              </a:buClr>
              <a:buSzPts val="1400"/>
              <a:buChar char="◆"/>
            </a:pPr>
            <a:r>
              <a:rPr b="1" lang="zh-TW">
                <a:solidFill>
                  <a:schemeClr val="lt1"/>
                </a:solidFill>
              </a:rPr>
              <a:t>根據股價一天走勢中形成的開盤價、最高價、最低價、收盤價繪製而成。</a:t>
            </a:r>
            <a:endParaRPr b="1">
              <a:solidFill>
                <a:schemeClr val="lt1"/>
              </a:solidFill>
            </a:endParaRPr>
          </a:p>
        </p:txBody>
      </p:sp>
      <p:sp>
        <p:nvSpPr>
          <p:cNvPr id="374" name="Google Shape;374;p36"/>
          <p:cNvSpPr txBox="1"/>
          <p:nvPr/>
        </p:nvSpPr>
        <p:spPr>
          <a:xfrm>
            <a:off x="5208700" y="2031225"/>
            <a:ext cx="3901500" cy="1108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1"/>
              </a:buClr>
              <a:buSzPts val="1800"/>
              <a:buChar char="➔"/>
            </a:pPr>
            <a:r>
              <a:rPr b="1" lang="zh-TW" sz="1800" u="sng">
                <a:solidFill>
                  <a:schemeClr val="lt1"/>
                </a:solidFill>
              </a:rPr>
              <a:t>k線圖的呈現方式</a:t>
            </a:r>
            <a:endParaRPr b="1" sz="1800" u="sng">
              <a:solidFill>
                <a:schemeClr val="lt1"/>
              </a:solidFill>
            </a:endParaRPr>
          </a:p>
          <a:p>
            <a:pPr indent="-317500" lvl="1" marL="914400" rtl="0" algn="l">
              <a:spcBef>
                <a:spcPts val="0"/>
              </a:spcBef>
              <a:spcAft>
                <a:spcPts val="0"/>
              </a:spcAft>
              <a:buClr>
                <a:schemeClr val="lt1"/>
              </a:buClr>
              <a:buSzPts val="1400"/>
              <a:buChar char="◆"/>
            </a:pPr>
            <a:r>
              <a:rPr b="1" lang="zh-TW">
                <a:solidFill>
                  <a:schemeClr val="lt1"/>
                </a:solidFill>
              </a:rPr>
              <a:t>記錄一天叫日K線、一周叫周K線、一個月叫月K線，通常</a:t>
            </a:r>
            <a:r>
              <a:rPr b="1" lang="zh-TW">
                <a:solidFill>
                  <a:srgbClr val="FF0000"/>
                </a:solidFill>
              </a:rPr>
              <a:t>短線投資人是以觀察日K線為主</a:t>
            </a:r>
            <a:endParaRPr b="1">
              <a:solidFill>
                <a:srgbClr val="FF0000"/>
              </a:solidFill>
            </a:endParaRPr>
          </a:p>
        </p:txBody>
      </p:sp>
      <p:sp>
        <p:nvSpPr>
          <p:cNvPr id="375" name="Google Shape;375;p36"/>
          <p:cNvSpPr txBox="1"/>
          <p:nvPr/>
        </p:nvSpPr>
        <p:spPr>
          <a:xfrm>
            <a:off x="5210175" y="3218175"/>
            <a:ext cx="3594900" cy="13236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1"/>
              </a:buClr>
              <a:buSzPts val="1800"/>
              <a:buChar char="➔"/>
            </a:pPr>
            <a:r>
              <a:rPr b="1" lang="zh-TW" sz="1800" u="sng">
                <a:solidFill>
                  <a:schemeClr val="lt1"/>
                </a:solidFill>
              </a:rPr>
              <a:t>為什麼會有K線？</a:t>
            </a:r>
            <a:endParaRPr b="1" sz="1800" u="sng">
              <a:solidFill>
                <a:schemeClr val="lt1"/>
              </a:solidFill>
            </a:endParaRPr>
          </a:p>
          <a:p>
            <a:pPr indent="-317500" lvl="1" marL="914400" rtl="0" algn="l">
              <a:spcBef>
                <a:spcPts val="0"/>
              </a:spcBef>
              <a:spcAft>
                <a:spcPts val="0"/>
              </a:spcAft>
              <a:buClr>
                <a:schemeClr val="lt1"/>
              </a:buClr>
              <a:buSzPts val="1400"/>
              <a:buChar char="◆"/>
            </a:pPr>
            <a:r>
              <a:rPr b="1" lang="zh-TW">
                <a:solidFill>
                  <a:schemeClr val="lt1"/>
                </a:solidFill>
              </a:rPr>
              <a:t>能在一張圖表內呈現出更多資訊。而開、高、低、收雖然也是簡化後的資訊，因此有參考的價值</a:t>
            </a:r>
            <a:endParaRPr b="1">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379" name="Shape 379"/>
        <p:cNvGrpSpPr/>
        <p:nvPr/>
      </p:nvGrpSpPr>
      <p:grpSpPr>
        <a:xfrm>
          <a:off x="0" y="0"/>
          <a:ext cx="0" cy="0"/>
          <a:chOff x="0" y="0"/>
          <a:chExt cx="0" cy="0"/>
        </a:xfrm>
      </p:grpSpPr>
      <p:sp>
        <p:nvSpPr>
          <p:cNvPr id="380" name="Google Shape;380;p37"/>
          <p:cNvSpPr/>
          <p:nvPr/>
        </p:nvSpPr>
        <p:spPr>
          <a:xfrm>
            <a:off x="-2643150" y="-77375"/>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381" name="Google Shape;381;p37"/>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82" name="Google Shape;382;p37"/>
          <p:cNvSpPr/>
          <p:nvPr/>
        </p:nvSpPr>
        <p:spPr>
          <a:xfrm>
            <a:off x="-2264475" y="1943637"/>
            <a:ext cx="4394700" cy="11949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Font typeface="Verdana"/>
              <a:buChar char="➢"/>
            </a:pPr>
            <a:r>
              <a:rPr b="1" lang="zh-TW" sz="2800">
                <a:solidFill>
                  <a:schemeClr val="dk1"/>
                </a:solidFill>
                <a:latin typeface="Verdana"/>
                <a:ea typeface="Verdana"/>
                <a:cs typeface="Verdana"/>
                <a:sym typeface="Verdana"/>
              </a:rPr>
              <a:t>金融領域</a:t>
            </a:r>
            <a:endParaRPr b="0" i="0" sz="2800" u="none" cap="none" strike="noStrike">
              <a:solidFill>
                <a:schemeClr val="dk1"/>
              </a:solidFill>
              <a:latin typeface="Verdana"/>
              <a:ea typeface="Verdana"/>
              <a:cs typeface="Verdana"/>
              <a:sym typeface="Verdana"/>
            </a:endParaRPr>
          </a:p>
        </p:txBody>
      </p:sp>
      <p:sp>
        <p:nvSpPr>
          <p:cNvPr id="383" name="Google Shape;383;p37"/>
          <p:cNvSpPr/>
          <p:nvPr/>
        </p:nvSpPr>
        <p:spPr>
          <a:xfrm>
            <a:off x="-2558025" y="315575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384" name="Google Shape;384;p37"/>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385" name="Google Shape;385;p37"/>
          <p:cNvSpPr txBox="1"/>
          <p:nvPr/>
        </p:nvSpPr>
        <p:spPr>
          <a:xfrm>
            <a:off x="1615350" y="241175"/>
            <a:ext cx="6672600" cy="554100"/>
          </a:xfrm>
          <a:prstGeom prst="rect">
            <a:avLst/>
          </a:prstGeom>
          <a:noFill/>
          <a:ln>
            <a:noFill/>
          </a:ln>
        </p:spPr>
        <p:txBody>
          <a:bodyPr anchorCtr="0" anchor="ctr" bIns="91425" lIns="91425" spcFirstLastPara="1" rIns="91425" wrap="square" tIns="91425">
            <a:noAutofit/>
          </a:bodyPr>
          <a:lstStyle/>
          <a:p>
            <a:pPr indent="-381000" lvl="0" marL="457200" rtl="0" algn="ctr">
              <a:spcBef>
                <a:spcPts val="0"/>
              </a:spcBef>
              <a:spcAft>
                <a:spcPts val="0"/>
              </a:spcAft>
              <a:buClr>
                <a:schemeClr val="lt1"/>
              </a:buClr>
              <a:buSzPts val="2400"/>
              <a:buChar char="❏"/>
            </a:pPr>
            <a:r>
              <a:rPr b="1" lang="zh-TW" sz="3000">
                <a:solidFill>
                  <a:schemeClr val="lt1"/>
                </a:solidFill>
              </a:rPr>
              <a:t>美國線圖 V.S. K線圖</a:t>
            </a:r>
            <a:r>
              <a:rPr b="1" lang="zh-TW" sz="2400">
                <a:solidFill>
                  <a:schemeClr val="lt1"/>
                </a:solidFill>
              </a:rPr>
              <a:t> </a:t>
            </a:r>
            <a:endParaRPr b="1" sz="2400">
              <a:solidFill>
                <a:schemeClr val="lt1"/>
              </a:solidFill>
            </a:endParaRPr>
          </a:p>
        </p:txBody>
      </p:sp>
      <p:graphicFrame>
        <p:nvGraphicFramePr>
          <p:cNvPr id="386" name="Google Shape;386;p37"/>
          <p:cNvGraphicFramePr/>
          <p:nvPr/>
        </p:nvGraphicFramePr>
        <p:xfrm>
          <a:off x="3208088" y="2341465"/>
          <a:ext cx="3000000" cy="3000000"/>
        </p:xfrm>
        <a:graphic>
          <a:graphicData uri="http://schemas.openxmlformats.org/drawingml/2006/table">
            <a:tbl>
              <a:tblPr>
                <a:noFill/>
                <a:tableStyleId>{5813F385-5C9F-4741-BC11-8EABA017AC0F}</a:tableStyleId>
              </a:tblPr>
              <a:tblGrid>
                <a:gridCol w="1554725"/>
                <a:gridCol w="1554725"/>
                <a:gridCol w="1554725"/>
              </a:tblGrid>
              <a:tr h="463425">
                <a:tc>
                  <a:txBody>
                    <a:bodyPr/>
                    <a:lstStyle/>
                    <a:p>
                      <a:pPr indent="0" lvl="0" marL="0" rtl="0" algn="l">
                        <a:spcBef>
                          <a:spcPts val="0"/>
                        </a:spcBef>
                        <a:spcAft>
                          <a:spcPts val="0"/>
                        </a:spcAft>
                        <a:buNone/>
                      </a:pPr>
                      <a:r>
                        <a:t/>
                      </a:r>
                      <a:endParaRPr>
                        <a:solidFill>
                          <a:srgbClr val="3D464D"/>
                        </a:solidFill>
                      </a:endParaRPr>
                    </a:p>
                  </a:txBody>
                  <a:tcPr marT="91425" marB="91425" marR="91425" marL="91425">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sz="1800" u="sng">
                          <a:solidFill>
                            <a:srgbClr val="3D464D"/>
                          </a:solidFill>
                        </a:rPr>
                        <a:t>美國線圖</a:t>
                      </a:r>
                      <a:endParaRPr b="1" sz="1800" u="sng">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None/>
                      </a:pPr>
                      <a:r>
                        <a:rPr b="1" lang="zh-TW" sz="1800" u="sng">
                          <a:solidFill>
                            <a:srgbClr val="3D464D"/>
                          </a:solidFill>
                        </a:rPr>
                        <a:t>K線圖</a:t>
                      </a:r>
                      <a:endParaRPr b="1" sz="1800" u="sng">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r>
              <a:tr h="463425">
                <a:tc>
                  <a:txBody>
                    <a:bodyPr/>
                    <a:lstStyle/>
                    <a:p>
                      <a:pPr indent="0" lvl="0" marL="0" rtl="0" algn="ctr">
                        <a:spcBef>
                          <a:spcPts val="0"/>
                        </a:spcBef>
                        <a:spcAft>
                          <a:spcPts val="0"/>
                        </a:spcAft>
                        <a:buClr>
                          <a:schemeClr val="dk1"/>
                        </a:buClr>
                        <a:buSzPts val="1100"/>
                        <a:buFont typeface="Arial"/>
                        <a:buNone/>
                      </a:pPr>
                      <a:r>
                        <a:rPr b="1" lang="zh-TW" sz="1800">
                          <a:solidFill>
                            <a:srgbClr val="3D464D"/>
                          </a:solidFill>
                        </a:rPr>
                        <a:t>形態</a:t>
                      </a:r>
                      <a:endParaRPr b="1" sz="1800">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Clr>
                          <a:schemeClr val="dk1"/>
                        </a:buClr>
                        <a:buSzPts val="1100"/>
                        <a:buFont typeface="Arial"/>
                        <a:buNone/>
                      </a:pPr>
                      <a:r>
                        <a:rPr b="1" lang="zh-TW">
                          <a:solidFill>
                            <a:srgbClr val="3D464D"/>
                          </a:solidFill>
                        </a:rPr>
                        <a:t>實線</a:t>
                      </a:r>
                      <a:endParaRPr b="1">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Clr>
                          <a:schemeClr val="dk1"/>
                        </a:buClr>
                        <a:buSzPts val="1100"/>
                        <a:buFont typeface="Arial"/>
                        <a:buNone/>
                      </a:pPr>
                      <a:r>
                        <a:rPr b="1" lang="zh-TW">
                          <a:solidFill>
                            <a:srgbClr val="3D464D"/>
                          </a:solidFill>
                        </a:rPr>
                        <a:t>空心</a:t>
                      </a:r>
                      <a:endParaRPr b="1">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r>
              <a:tr h="801225">
                <a:tc>
                  <a:txBody>
                    <a:bodyPr/>
                    <a:lstStyle/>
                    <a:p>
                      <a:pPr indent="0" lvl="0" marL="0" rtl="0" algn="ctr">
                        <a:spcBef>
                          <a:spcPts val="0"/>
                        </a:spcBef>
                        <a:spcAft>
                          <a:spcPts val="0"/>
                        </a:spcAft>
                        <a:buNone/>
                      </a:pPr>
                      <a:r>
                        <a:rPr b="1" lang="zh-TW" sz="1800">
                          <a:solidFill>
                            <a:srgbClr val="3D464D"/>
                          </a:solidFill>
                        </a:rPr>
                        <a:t>參考強弱或</a:t>
                      </a:r>
                      <a:endParaRPr b="1" sz="1800">
                        <a:solidFill>
                          <a:srgbClr val="3D464D"/>
                        </a:solidFill>
                      </a:endParaRPr>
                    </a:p>
                    <a:p>
                      <a:pPr indent="0" lvl="0" marL="0" rtl="0" algn="ctr">
                        <a:spcBef>
                          <a:spcPts val="0"/>
                        </a:spcBef>
                        <a:spcAft>
                          <a:spcPts val="0"/>
                        </a:spcAft>
                        <a:buClr>
                          <a:schemeClr val="dk1"/>
                        </a:buClr>
                        <a:buSzPts val="1100"/>
                        <a:buFont typeface="Arial"/>
                        <a:buNone/>
                      </a:pPr>
                      <a:r>
                        <a:rPr b="1" lang="zh-TW" sz="1800">
                          <a:solidFill>
                            <a:srgbClr val="3D464D"/>
                          </a:solidFill>
                        </a:rPr>
                        <a:t>重點</a:t>
                      </a:r>
                      <a:endParaRPr b="1" sz="1800">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Clr>
                          <a:schemeClr val="dk1"/>
                        </a:buClr>
                        <a:buSzPts val="1100"/>
                        <a:buFont typeface="Arial"/>
                        <a:buNone/>
                      </a:pPr>
                      <a:r>
                        <a:rPr b="1" lang="zh-TW">
                          <a:solidFill>
                            <a:srgbClr val="3D464D"/>
                          </a:solidFill>
                        </a:rPr>
                        <a:t>重於趨勢的判斷</a:t>
                      </a:r>
                      <a:endParaRPr b="1">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Clr>
                          <a:schemeClr val="dk1"/>
                        </a:buClr>
                        <a:buSzPts val="1100"/>
                        <a:buFont typeface="Arial"/>
                        <a:buNone/>
                      </a:pPr>
                      <a:r>
                        <a:rPr b="1" lang="zh-TW">
                          <a:solidFill>
                            <a:srgbClr val="3D464D"/>
                          </a:solidFill>
                        </a:rPr>
                        <a:t>短期的波動明顯，趨勢判斷綜合性強</a:t>
                      </a:r>
                      <a:endParaRPr b="1">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r>
              <a:tr h="640600">
                <a:tc>
                  <a:txBody>
                    <a:bodyPr/>
                    <a:lstStyle/>
                    <a:p>
                      <a:pPr indent="0" lvl="0" marL="0" rtl="0" algn="ctr">
                        <a:spcBef>
                          <a:spcPts val="0"/>
                        </a:spcBef>
                        <a:spcAft>
                          <a:spcPts val="0"/>
                        </a:spcAft>
                        <a:buClr>
                          <a:schemeClr val="dk1"/>
                        </a:buClr>
                        <a:buSzPts val="1100"/>
                        <a:buFont typeface="Arial"/>
                        <a:buNone/>
                      </a:pPr>
                      <a:r>
                        <a:rPr b="1" lang="zh-TW" sz="1800">
                          <a:solidFill>
                            <a:srgbClr val="3D464D"/>
                          </a:solidFill>
                        </a:rPr>
                        <a:t>開、收盤價格表示</a:t>
                      </a:r>
                      <a:endParaRPr b="1" sz="1800">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Clr>
                          <a:schemeClr val="dk1"/>
                        </a:buClr>
                        <a:buSzPts val="1100"/>
                        <a:buFont typeface="Arial"/>
                        <a:buNone/>
                      </a:pPr>
                      <a:r>
                        <a:rPr b="1" lang="zh-TW">
                          <a:solidFill>
                            <a:srgbClr val="3D464D"/>
                          </a:solidFill>
                        </a:rPr>
                        <a:t>開，收盤價格分別在直線的兩側</a:t>
                      </a:r>
                      <a:endParaRPr b="1">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c>
                  <a:txBody>
                    <a:bodyPr/>
                    <a:lstStyle/>
                    <a:p>
                      <a:pPr indent="0" lvl="0" marL="0" rtl="0" algn="ctr">
                        <a:spcBef>
                          <a:spcPts val="0"/>
                        </a:spcBef>
                        <a:spcAft>
                          <a:spcPts val="0"/>
                        </a:spcAft>
                        <a:buClr>
                          <a:schemeClr val="dk1"/>
                        </a:buClr>
                        <a:buSzPts val="1100"/>
                        <a:buFont typeface="Arial"/>
                        <a:buNone/>
                      </a:pPr>
                      <a:r>
                        <a:rPr b="1" lang="zh-TW">
                          <a:solidFill>
                            <a:srgbClr val="3D464D"/>
                          </a:solidFill>
                        </a:rPr>
                        <a:t>以空心與實心</a:t>
                      </a:r>
                      <a:endParaRPr b="1">
                        <a:solidFill>
                          <a:srgbClr val="3D464D"/>
                        </a:solidFill>
                      </a:endParaRPr>
                    </a:p>
                  </a:txBody>
                  <a:tcPr marT="91425" marB="91425" marR="91425" marL="91425" anchor="ctr">
                    <a:lnL cap="flat" cmpd="sng" w="38100">
                      <a:solidFill>
                        <a:schemeClr val="lt1"/>
                      </a:solidFill>
                      <a:prstDash val="solid"/>
                      <a:round/>
                      <a:headEnd len="sm" w="sm" type="none"/>
                      <a:tailEnd len="sm" w="sm" type="none"/>
                    </a:lnL>
                    <a:lnR cap="flat" cmpd="sng" w="38100">
                      <a:solidFill>
                        <a:schemeClr val="lt1"/>
                      </a:solidFill>
                      <a:prstDash val="solid"/>
                      <a:round/>
                      <a:headEnd len="sm" w="sm" type="none"/>
                      <a:tailEnd len="sm" w="sm" type="none"/>
                    </a:lnR>
                    <a:lnT cap="flat" cmpd="sng" w="38100">
                      <a:solidFill>
                        <a:schemeClr val="lt1"/>
                      </a:solidFill>
                      <a:prstDash val="solid"/>
                      <a:round/>
                      <a:headEnd len="sm" w="sm" type="none"/>
                      <a:tailEnd len="sm" w="sm" type="none"/>
                    </a:lnT>
                    <a:lnB cap="flat" cmpd="sng" w="38100">
                      <a:solidFill>
                        <a:schemeClr val="lt1"/>
                      </a:solidFill>
                      <a:prstDash val="solid"/>
                      <a:round/>
                      <a:headEnd len="sm" w="sm" type="none"/>
                      <a:tailEnd len="sm" w="sm" type="none"/>
                    </a:lnB>
                    <a:solidFill>
                      <a:srgbClr val="E3E8EA"/>
                    </a:solidFill>
                  </a:tcPr>
                </a:tc>
              </a:tr>
            </a:tbl>
          </a:graphicData>
        </a:graphic>
      </p:graphicFrame>
      <p:sp>
        <p:nvSpPr>
          <p:cNvPr id="387" name="Google Shape;387;p37"/>
          <p:cNvSpPr txBox="1"/>
          <p:nvPr/>
        </p:nvSpPr>
        <p:spPr>
          <a:xfrm>
            <a:off x="2276025" y="795275"/>
            <a:ext cx="1488300" cy="4617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1"/>
              </a:buClr>
              <a:buSzPts val="1800"/>
              <a:buChar char="➔"/>
            </a:pPr>
            <a:r>
              <a:rPr b="1" lang="zh-TW" sz="1800" u="sng">
                <a:solidFill>
                  <a:schemeClr val="lt1"/>
                </a:solidFill>
              </a:rPr>
              <a:t>相同點</a:t>
            </a:r>
            <a:endParaRPr b="1" sz="1800" u="sng">
              <a:solidFill>
                <a:schemeClr val="lt1"/>
              </a:solidFill>
            </a:endParaRPr>
          </a:p>
        </p:txBody>
      </p:sp>
      <p:sp>
        <p:nvSpPr>
          <p:cNvPr id="388" name="Google Shape;388;p37"/>
          <p:cNvSpPr txBox="1"/>
          <p:nvPr/>
        </p:nvSpPr>
        <p:spPr>
          <a:xfrm>
            <a:off x="3110175" y="1104800"/>
            <a:ext cx="54675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chemeClr val="lt1"/>
              </a:buClr>
              <a:buSzPts val="1400"/>
              <a:buChar char="●"/>
            </a:pPr>
            <a:r>
              <a:rPr b="1" lang="zh-TW">
                <a:solidFill>
                  <a:schemeClr val="lt1"/>
                </a:solidFill>
              </a:rPr>
              <a:t>反應金融產品價格及各種金融指數變化</a:t>
            </a:r>
            <a:endParaRPr b="1">
              <a:solidFill>
                <a:schemeClr val="lt1"/>
              </a:solidFill>
            </a:endParaRPr>
          </a:p>
          <a:p>
            <a:pPr indent="-317500" lvl="0" marL="457200" rtl="0" algn="l">
              <a:spcBef>
                <a:spcPts val="0"/>
              </a:spcBef>
              <a:spcAft>
                <a:spcPts val="0"/>
              </a:spcAft>
              <a:buClr>
                <a:schemeClr val="lt1"/>
              </a:buClr>
              <a:buSzPts val="1400"/>
              <a:buChar char="●"/>
            </a:pPr>
            <a:r>
              <a:rPr b="1" lang="zh-TW">
                <a:solidFill>
                  <a:schemeClr val="lt1"/>
                </a:solidFill>
              </a:rPr>
              <a:t>都有最高，低點及開，收盤價格</a:t>
            </a:r>
            <a:endParaRPr/>
          </a:p>
        </p:txBody>
      </p:sp>
      <p:sp>
        <p:nvSpPr>
          <p:cNvPr id="389" name="Google Shape;389;p37"/>
          <p:cNvSpPr txBox="1"/>
          <p:nvPr/>
        </p:nvSpPr>
        <p:spPr>
          <a:xfrm>
            <a:off x="2276025" y="1879775"/>
            <a:ext cx="1589700" cy="4617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1"/>
              </a:buClr>
              <a:buSzPts val="1800"/>
              <a:buChar char="➔"/>
            </a:pPr>
            <a:r>
              <a:rPr b="1" lang="zh-TW" sz="1800" u="sng">
                <a:solidFill>
                  <a:schemeClr val="lt1"/>
                </a:solidFill>
              </a:rPr>
              <a:t>不同</a:t>
            </a:r>
            <a:r>
              <a:rPr b="1" lang="zh-TW" sz="1800" u="sng">
                <a:solidFill>
                  <a:schemeClr val="lt1"/>
                </a:solidFill>
              </a:rPr>
              <a:t>點</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393" name="Shape 393"/>
        <p:cNvGrpSpPr/>
        <p:nvPr/>
      </p:nvGrpSpPr>
      <p:grpSpPr>
        <a:xfrm>
          <a:off x="0" y="0"/>
          <a:ext cx="0" cy="0"/>
          <a:chOff x="0" y="0"/>
          <a:chExt cx="0" cy="0"/>
        </a:xfrm>
      </p:grpSpPr>
      <p:sp>
        <p:nvSpPr>
          <p:cNvPr id="394" name="Google Shape;394;p38"/>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395" name="Google Shape;395;p38"/>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396" name="Google Shape;396;p38"/>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397" name="Google Shape;397;p38"/>
          <p:cNvSpPr/>
          <p:nvPr/>
        </p:nvSpPr>
        <p:spPr>
          <a:xfrm>
            <a:off x="-1881150" y="2919713"/>
            <a:ext cx="4394700" cy="12318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開發者命名</a:t>
            </a:r>
            <a:endParaRPr b="0" i="0" sz="2800" u="none" cap="none" strike="noStrike">
              <a:solidFill>
                <a:schemeClr val="dk1"/>
              </a:solidFill>
              <a:latin typeface="Arial"/>
              <a:ea typeface="Arial"/>
              <a:cs typeface="Arial"/>
              <a:sym typeface="Arial"/>
            </a:endParaRPr>
          </a:p>
        </p:txBody>
      </p:sp>
      <p:sp>
        <p:nvSpPr>
          <p:cNvPr id="398" name="Google Shape;398;p38"/>
          <p:cNvSpPr/>
          <p:nvPr/>
        </p:nvSpPr>
        <p:spPr>
          <a:xfrm>
            <a:off x="-2643150" y="4151525"/>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399" name="Google Shape;399;p38"/>
          <p:cNvSpPr txBox="1"/>
          <p:nvPr/>
        </p:nvSpPr>
        <p:spPr>
          <a:xfrm>
            <a:off x="3052400" y="1324950"/>
            <a:ext cx="57084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甘特圖</a:t>
            </a:r>
            <a:endParaRPr b="1" sz="3000">
              <a:solidFill>
                <a:schemeClr val="lt1"/>
              </a:solidFill>
            </a:endParaRPr>
          </a:p>
          <a:p>
            <a:pPr indent="-419100" lvl="0" marL="457200" rtl="0" algn="l">
              <a:spcBef>
                <a:spcPts val="0"/>
              </a:spcBef>
              <a:spcAft>
                <a:spcPts val="0"/>
              </a:spcAft>
              <a:buClr>
                <a:schemeClr val="lt1"/>
              </a:buClr>
              <a:buSzPts val="3000"/>
              <a:buChar char="❏"/>
            </a:pPr>
            <a:r>
              <a:rPr b="1" lang="zh-TW" sz="3000">
                <a:solidFill>
                  <a:schemeClr val="lt1"/>
                </a:solidFill>
              </a:rPr>
              <a:t>諾蘭曲線圖</a:t>
            </a:r>
            <a:endParaRPr b="1" sz="3000">
              <a:solidFill>
                <a:schemeClr val="lt1"/>
              </a:solidFill>
            </a:endParaRPr>
          </a:p>
          <a:p>
            <a:pPr indent="-419100" lvl="0" marL="457200" rtl="0" algn="l">
              <a:spcBef>
                <a:spcPts val="0"/>
              </a:spcBef>
              <a:spcAft>
                <a:spcPts val="0"/>
              </a:spcAft>
              <a:buClr>
                <a:schemeClr val="lt1"/>
              </a:buClr>
              <a:buSzPts val="3000"/>
              <a:buChar char="❏"/>
            </a:pPr>
            <a:r>
              <a:rPr b="1" lang="zh-TW" sz="3000">
                <a:solidFill>
                  <a:schemeClr val="lt1"/>
                </a:solidFill>
              </a:rPr>
              <a:t>PERT圖</a:t>
            </a:r>
            <a:endParaRPr b="1" sz="3000">
              <a:solidFill>
                <a:schemeClr val="lt1"/>
              </a:solidFill>
            </a:endParaRPr>
          </a:p>
          <a:p>
            <a:pPr indent="-419100" lvl="0" marL="457200" rtl="0" algn="l">
              <a:spcBef>
                <a:spcPts val="0"/>
              </a:spcBef>
              <a:spcAft>
                <a:spcPts val="0"/>
              </a:spcAft>
              <a:buClr>
                <a:schemeClr val="lt1"/>
              </a:buClr>
              <a:buSzPts val="3000"/>
              <a:buChar char="❏"/>
            </a:pPr>
            <a:r>
              <a:rPr b="1" lang="zh-TW" sz="3000">
                <a:solidFill>
                  <a:schemeClr val="lt1"/>
                </a:solidFill>
              </a:rPr>
              <a:t>旁式棋盤圖</a:t>
            </a:r>
            <a:endParaRPr b="1" sz="30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394"/>
                                        </p:tgtEl>
                                        <p:attrNameLst>
                                          <p:attrName>style.visibility</p:attrName>
                                        </p:attrNameLst>
                                      </p:cBhvr>
                                      <p:to>
                                        <p:strVal val="visible"/>
                                      </p:to>
                                    </p:set>
                                    <p:anim calcmode="lin" valueType="num">
                                      <p:cBhvr additive="base">
                                        <p:cTn dur="300"/>
                                        <p:tgtEl>
                                          <p:spTgt spid="394"/>
                                        </p:tgtEl>
                                        <p:attrNameLst>
                                          <p:attrName>ppt_y</p:attrName>
                                        </p:attrNameLst>
                                      </p:cBhvr>
                                      <p:tavLst>
                                        <p:tav fmla="" tm="0">
                                          <p:val>
                                            <p:strVal val="#ppt_y+1"/>
                                          </p:val>
                                        </p:tav>
                                        <p:tav fmla="" tm="100000">
                                          <p:val>
                                            <p:strVal val="#ppt_y"/>
                                          </p:val>
                                        </p:tav>
                                      </p:tavLst>
                                    </p:anim>
                                  </p:childTnLst>
                                </p:cTn>
                              </p:par>
                            </p:childTnLst>
                          </p:cTn>
                        </p:par>
                        <p:par>
                          <p:cTn fill="hold">
                            <p:stCondLst>
                              <p:cond delay="300"/>
                            </p:stCondLst>
                            <p:childTnLst>
                              <p:par>
                                <p:cTn fill="hold" nodeType="afterEffect" presetClass="entr" presetID="2" presetSubtype="4">
                                  <p:stCondLst>
                                    <p:cond delay="0"/>
                                  </p:stCondLst>
                                  <p:childTnLst>
                                    <p:set>
                                      <p:cBhvr>
                                        <p:cTn dur="1" fill="hold">
                                          <p:stCondLst>
                                            <p:cond delay="0"/>
                                          </p:stCondLst>
                                        </p:cTn>
                                        <p:tgtEl>
                                          <p:spTgt spid="395"/>
                                        </p:tgtEl>
                                        <p:attrNameLst>
                                          <p:attrName>style.visibility</p:attrName>
                                        </p:attrNameLst>
                                      </p:cBhvr>
                                      <p:to>
                                        <p:strVal val="visible"/>
                                      </p:to>
                                    </p:set>
                                    <p:anim calcmode="lin" valueType="num">
                                      <p:cBhvr additive="base">
                                        <p:cTn dur="300"/>
                                        <p:tgtEl>
                                          <p:spTgt spid="395"/>
                                        </p:tgtEl>
                                        <p:attrNameLst>
                                          <p:attrName>ppt_y</p:attrName>
                                        </p:attrNameLst>
                                      </p:cBhvr>
                                      <p:tavLst>
                                        <p:tav fmla="" tm="0">
                                          <p:val>
                                            <p:strVal val="#ppt_y+1"/>
                                          </p:val>
                                        </p:tav>
                                        <p:tav fmla="" tm="100000">
                                          <p:val>
                                            <p:strVal val="#ppt_y"/>
                                          </p:val>
                                        </p:tav>
                                      </p:tavLst>
                                    </p:anim>
                                  </p:childTnLst>
                                </p:cTn>
                              </p:par>
                            </p:childTnLst>
                          </p:cTn>
                        </p:par>
                        <p:par>
                          <p:cTn fill="hold">
                            <p:stCondLst>
                              <p:cond delay="600"/>
                            </p:stCondLst>
                            <p:childTnLst>
                              <p:par>
                                <p:cTn fill="hold" nodeType="afterEffect" presetClass="entr" presetID="2" presetSubtype="4">
                                  <p:stCondLst>
                                    <p:cond delay="0"/>
                                  </p:stCondLst>
                                  <p:childTnLst>
                                    <p:set>
                                      <p:cBhvr>
                                        <p:cTn dur="1" fill="hold">
                                          <p:stCondLst>
                                            <p:cond delay="0"/>
                                          </p:stCondLst>
                                        </p:cTn>
                                        <p:tgtEl>
                                          <p:spTgt spid="396"/>
                                        </p:tgtEl>
                                        <p:attrNameLst>
                                          <p:attrName>style.visibility</p:attrName>
                                        </p:attrNameLst>
                                      </p:cBhvr>
                                      <p:to>
                                        <p:strVal val="visible"/>
                                      </p:to>
                                    </p:set>
                                    <p:anim calcmode="lin" valueType="num">
                                      <p:cBhvr additive="base">
                                        <p:cTn dur="300"/>
                                        <p:tgtEl>
                                          <p:spTgt spid="396"/>
                                        </p:tgtEl>
                                        <p:attrNameLst>
                                          <p:attrName>ppt_y</p:attrName>
                                        </p:attrNameLst>
                                      </p:cBhvr>
                                      <p:tavLst>
                                        <p:tav fmla="" tm="0">
                                          <p:val>
                                            <p:strVal val="#ppt_y+1"/>
                                          </p:val>
                                        </p:tav>
                                        <p:tav fmla="" tm="100000">
                                          <p:val>
                                            <p:strVal val="#ppt_y"/>
                                          </p:val>
                                        </p:tav>
                                      </p:tavLst>
                                    </p:anim>
                                  </p:childTnLst>
                                </p:cTn>
                              </p:par>
                            </p:childTnLst>
                          </p:cTn>
                        </p:par>
                        <p:par>
                          <p:cTn fill="hold">
                            <p:stCondLst>
                              <p:cond delay="900"/>
                            </p:stCondLst>
                            <p:childTnLst>
                              <p:par>
                                <p:cTn fill="hold" nodeType="afterEffect" presetClass="entr" presetID="2" presetSubtype="4">
                                  <p:stCondLst>
                                    <p:cond delay="0"/>
                                  </p:stCondLst>
                                  <p:childTnLst>
                                    <p:set>
                                      <p:cBhvr>
                                        <p:cTn dur="1" fill="hold">
                                          <p:stCondLst>
                                            <p:cond delay="0"/>
                                          </p:stCondLst>
                                        </p:cTn>
                                        <p:tgtEl>
                                          <p:spTgt spid="397"/>
                                        </p:tgtEl>
                                        <p:attrNameLst>
                                          <p:attrName>style.visibility</p:attrName>
                                        </p:attrNameLst>
                                      </p:cBhvr>
                                      <p:to>
                                        <p:strVal val="visible"/>
                                      </p:to>
                                    </p:set>
                                    <p:anim calcmode="lin" valueType="num">
                                      <p:cBhvr additive="base">
                                        <p:cTn dur="300"/>
                                        <p:tgtEl>
                                          <p:spTgt spid="397"/>
                                        </p:tgtEl>
                                        <p:attrNameLst>
                                          <p:attrName>ppt_y</p:attrName>
                                        </p:attrNameLst>
                                      </p:cBhvr>
                                      <p:tavLst>
                                        <p:tav fmla="" tm="0">
                                          <p:val>
                                            <p:strVal val="#ppt_y+1"/>
                                          </p:val>
                                        </p:tav>
                                        <p:tav fmla="" tm="100000">
                                          <p:val>
                                            <p:strVal val="#ppt_y"/>
                                          </p:val>
                                        </p:tav>
                                      </p:tavLst>
                                    </p:anim>
                                  </p:childTnLst>
                                </p:cTn>
                              </p:par>
                            </p:childTnLst>
                          </p:cTn>
                        </p:par>
                        <p:par>
                          <p:cTn fill="hold">
                            <p:stCondLst>
                              <p:cond delay="1200"/>
                            </p:stCondLst>
                            <p:childTnLst>
                              <p:par>
                                <p:cTn fill="hold" nodeType="afterEffect" presetClass="entr" presetID="2" presetSubtype="4">
                                  <p:stCondLst>
                                    <p:cond delay="0"/>
                                  </p:stCondLst>
                                  <p:childTnLst>
                                    <p:set>
                                      <p:cBhvr>
                                        <p:cTn dur="1" fill="hold">
                                          <p:stCondLst>
                                            <p:cond delay="0"/>
                                          </p:stCondLst>
                                        </p:cTn>
                                        <p:tgtEl>
                                          <p:spTgt spid="398"/>
                                        </p:tgtEl>
                                        <p:attrNameLst>
                                          <p:attrName>style.visibility</p:attrName>
                                        </p:attrNameLst>
                                      </p:cBhvr>
                                      <p:to>
                                        <p:strVal val="visible"/>
                                      </p:to>
                                    </p:set>
                                    <p:anim calcmode="lin" valueType="num">
                                      <p:cBhvr additive="base">
                                        <p:cTn dur="300"/>
                                        <p:tgtEl>
                                          <p:spTgt spid="39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403" name="Shape 403"/>
        <p:cNvGrpSpPr/>
        <p:nvPr/>
      </p:nvGrpSpPr>
      <p:grpSpPr>
        <a:xfrm>
          <a:off x="0" y="0"/>
          <a:ext cx="0" cy="0"/>
          <a:chOff x="0" y="0"/>
          <a:chExt cx="0" cy="0"/>
        </a:xfrm>
      </p:grpSpPr>
      <p:sp>
        <p:nvSpPr>
          <p:cNvPr id="404" name="Google Shape;404;p39"/>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405" name="Google Shape;405;p39"/>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06" name="Google Shape;406;p39"/>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407" name="Google Shape;407;p39"/>
          <p:cNvSpPr/>
          <p:nvPr/>
        </p:nvSpPr>
        <p:spPr>
          <a:xfrm>
            <a:off x="-1881150" y="2919713"/>
            <a:ext cx="4394700" cy="12318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開發者命名</a:t>
            </a:r>
            <a:endParaRPr b="0" i="0" sz="2800" u="none" cap="none" strike="noStrike">
              <a:solidFill>
                <a:schemeClr val="dk1"/>
              </a:solidFill>
              <a:latin typeface="Arial"/>
              <a:ea typeface="Arial"/>
              <a:cs typeface="Arial"/>
              <a:sym typeface="Arial"/>
            </a:endParaRPr>
          </a:p>
        </p:txBody>
      </p:sp>
      <p:sp>
        <p:nvSpPr>
          <p:cNvPr id="408" name="Google Shape;408;p39"/>
          <p:cNvSpPr/>
          <p:nvPr/>
        </p:nvSpPr>
        <p:spPr>
          <a:xfrm>
            <a:off x="-2643150" y="4151525"/>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409" name="Google Shape;409;p39"/>
          <p:cNvSpPr txBox="1"/>
          <p:nvPr/>
        </p:nvSpPr>
        <p:spPr>
          <a:xfrm>
            <a:off x="3052400"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甘特圖</a:t>
            </a:r>
            <a:endParaRPr/>
          </a:p>
        </p:txBody>
      </p:sp>
      <p:pic>
        <p:nvPicPr>
          <p:cNvPr id="410" name="Google Shape;410;p39"/>
          <p:cNvPicPr preferRelativeResize="0"/>
          <p:nvPr/>
        </p:nvPicPr>
        <p:blipFill>
          <a:blip r:embed="rId3">
            <a:alphaModFix/>
          </a:blip>
          <a:stretch>
            <a:fillRect/>
          </a:stretch>
        </p:blipFill>
        <p:spPr>
          <a:xfrm>
            <a:off x="5429900" y="384450"/>
            <a:ext cx="3330900" cy="2187288"/>
          </a:xfrm>
          <a:prstGeom prst="rect">
            <a:avLst/>
          </a:prstGeom>
          <a:noFill/>
          <a:ln>
            <a:noFill/>
          </a:ln>
        </p:spPr>
      </p:pic>
      <p:sp>
        <p:nvSpPr>
          <p:cNvPr id="411" name="Google Shape;411;p39"/>
          <p:cNvSpPr txBox="1"/>
          <p:nvPr/>
        </p:nvSpPr>
        <p:spPr>
          <a:xfrm>
            <a:off x="1324275" y="1001750"/>
            <a:ext cx="3660900" cy="14775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甘特圖是什麼？</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rPr>
              <a:t>時間管理工具之一。</a:t>
            </a:r>
            <a:endParaRPr b="1" sz="1600">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rPr>
              <a:t>特色就是能「顯示多個任務、專案之間預定與實際進展的關係」</a:t>
            </a:r>
            <a:endParaRPr b="1" sz="1600">
              <a:solidFill>
                <a:schemeClr val="lt1"/>
              </a:solidFill>
            </a:endParaRPr>
          </a:p>
        </p:txBody>
      </p:sp>
      <p:sp>
        <p:nvSpPr>
          <p:cNvPr id="412" name="Google Shape;412;p39"/>
          <p:cNvSpPr txBox="1"/>
          <p:nvPr/>
        </p:nvSpPr>
        <p:spPr>
          <a:xfrm>
            <a:off x="2568400" y="2852025"/>
            <a:ext cx="2933100" cy="17238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優點:</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rPr>
              <a:t>將複雜的任務視覺化</a:t>
            </a:r>
            <a:endParaRPr b="1" sz="1600">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rPr>
              <a:t>可以將複雜的專案拆解成小份執行</a:t>
            </a:r>
            <a:endParaRPr b="1" sz="1600">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rPr>
              <a:t>可以一眼就可以知道進度是超前還是落後</a:t>
            </a:r>
            <a:endParaRPr b="1" sz="1600">
              <a:solidFill>
                <a:schemeClr val="lt1"/>
              </a:solidFill>
            </a:endParaRPr>
          </a:p>
        </p:txBody>
      </p:sp>
      <p:sp>
        <p:nvSpPr>
          <p:cNvPr id="413" name="Google Shape;413;p39"/>
          <p:cNvSpPr txBox="1"/>
          <p:nvPr/>
        </p:nvSpPr>
        <p:spPr>
          <a:xfrm>
            <a:off x="5808025" y="2852025"/>
            <a:ext cx="2952900" cy="17238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缺點:</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rPr>
              <a:t>難以呈現複雜項目之間的互相關係與順序</a:t>
            </a:r>
            <a:endParaRPr b="1" sz="1600">
              <a:solidFill>
                <a:schemeClr val="lt1"/>
              </a:solidFill>
            </a:endParaRPr>
          </a:p>
          <a:p>
            <a:pPr indent="-317500" lvl="1" marL="914400" rtl="0" algn="l">
              <a:spcBef>
                <a:spcPts val="0"/>
              </a:spcBef>
              <a:spcAft>
                <a:spcPts val="0"/>
              </a:spcAft>
              <a:buClr>
                <a:schemeClr val="lt1"/>
              </a:buClr>
              <a:buSzPts val="1400"/>
              <a:buChar char="◆"/>
            </a:pPr>
            <a:r>
              <a:rPr b="1" lang="zh-TW" sz="1600">
                <a:solidFill>
                  <a:schemeClr val="lt1"/>
                </a:solidFill>
              </a:rPr>
              <a:t>如果時程一更動，原先的甘特圖必須再花時間重新製</a:t>
            </a:r>
            <a:r>
              <a:rPr b="1" lang="zh-TW">
                <a:solidFill>
                  <a:schemeClr val="lt1"/>
                </a:solidFill>
              </a:rPr>
              <a:t>作</a:t>
            </a:r>
            <a:endParaRPr b="1">
              <a:solidFill>
                <a:schemeClr val="lt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417" name="Shape 417"/>
        <p:cNvGrpSpPr/>
        <p:nvPr/>
      </p:nvGrpSpPr>
      <p:grpSpPr>
        <a:xfrm>
          <a:off x="0" y="0"/>
          <a:ext cx="0" cy="0"/>
          <a:chOff x="0" y="0"/>
          <a:chExt cx="0" cy="0"/>
        </a:xfrm>
      </p:grpSpPr>
      <p:sp>
        <p:nvSpPr>
          <p:cNvPr id="418" name="Google Shape;418;p40"/>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419" name="Google Shape;419;p40"/>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20" name="Google Shape;420;p40"/>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421" name="Google Shape;421;p40"/>
          <p:cNvSpPr/>
          <p:nvPr/>
        </p:nvSpPr>
        <p:spPr>
          <a:xfrm>
            <a:off x="-1881150" y="2919713"/>
            <a:ext cx="4394700" cy="12318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開發者命名</a:t>
            </a:r>
            <a:endParaRPr b="0" i="0" sz="2800" u="none" cap="none" strike="noStrike">
              <a:solidFill>
                <a:schemeClr val="dk1"/>
              </a:solidFill>
              <a:latin typeface="Arial"/>
              <a:ea typeface="Arial"/>
              <a:cs typeface="Arial"/>
              <a:sym typeface="Arial"/>
            </a:endParaRPr>
          </a:p>
        </p:txBody>
      </p:sp>
      <p:sp>
        <p:nvSpPr>
          <p:cNvPr id="422" name="Google Shape;422;p40"/>
          <p:cNvSpPr/>
          <p:nvPr/>
        </p:nvSpPr>
        <p:spPr>
          <a:xfrm>
            <a:off x="-2643150" y="4151525"/>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423" name="Google Shape;423;p40"/>
          <p:cNvSpPr txBox="1"/>
          <p:nvPr/>
        </p:nvSpPr>
        <p:spPr>
          <a:xfrm>
            <a:off x="3052400"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諾蘭曲線圖</a:t>
            </a:r>
            <a:endParaRPr/>
          </a:p>
        </p:txBody>
      </p:sp>
      <p:sp>
        <p:nvSpPr>
          <p:cNvPr id="424" name="Google Shape;424;p40"/>
          <p:cNvSpPr txBox="1"/>
          <p:nvPr/>
        </p:nvSpPr>
        <p:spPr>
          <a:xfrm>
            <a:off x="621300" y="937175"/>
            <a:ext cx="7087800" cy="14775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諾蘭曲線圖是什麼？</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latin typeface="Microsoft JhengHei"/>
                <a:ea typeface="Microsoft JhengHei"/>
                <a:cs typeface="Microsoft JhengHei"/>
                <a:sym typeface="Microsoft JhengHei"/>
              </a:rPr>
              <a:t> 一種政治光譜測驗圖以雙軸線的</a:t>
            </a:r>
            <a:endParaRPr b="1" sz="1600">
              <a:solidFill>
                <a:schemeClr val="lt1"/>
              </a:solidFill>
              <a:highlight>
                <a:srgbClr val="351C75"/>
              </a:highlight>
              <a:latin typeface="Microsoft JhengHei"/>
              <a:ea typeface="Microsoft JhengHei"/>
              <a:cs typeface="Microsoft JhengHei"/>
              <a:sym typeface="Microsoft JhengHei"/>
            </a:endParaRPr>
          </a:p>
          <a:p>
            <a:pPr indent="0" lvl="0" marL="914400" rtl="0" algn="l">
              <a:spcBef>
                <a:spcPts val="0"/>
              </a:spcBef>
              <a:spcAft>
                <a:spcPts val="0"/>
              </a:spcAft>
              <a:buNone/>
            </a:pPr>
            <a:r>
              <a:rPr b="1" lang="zh-TW" sz="1600">
                <a:solidFill>
                  <a:schemeClr val="lt1"/>
                </a:solidFill>
                <a:highlight>
                  <a:srgbClr val="351C75"/>
                </a:highlight>
                <a:latin typeface="Microsoft JhengHei"/>
                <a:ea typeface="Microsoft JhengHei"/>
                <a:cs typeface="Microsoft JhengHei"/>
                <a:sym typeface="Microsoft JhengHei"/>
              </a:rPr>
              <a:t> 圖表標繪出不同的政治立場</a:t>
            </a:r>
            <a:endParaRPr b="1" sz="16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 </a:t>
            </a:r>
            <a:r>
              <a:rPr b="1" lang="zh-TW" sz="1600">
                <a:solidFill>
                  <a:schemeClr val="lt1"/>
                </a:solidFill>
                <a:highlight>
                  <a:srgbClr val="351C75"/>
                </a:highlight>
              </a:rPr>
              <a:t>橫軸表示"經濟自由度"</a:t>
            </a:r>
            <a:endParaRPr b="1" sz="1600">
              <a:solidFill>
                <a:schemeClr val="lt1"/>
              </a:solidFill>
              <a:highlight>
                <a:srgbClr val="351C75"/>
              </a:highlight>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 垂直坐標軸表示"個人自由"</a:t>
            </a:r>
            <a:r>
              <a:rPr lang="zh-TW" sz="1600">
                <a:solidFill>
                  <a:srgbClr val="333333"/>
                </a:solidFill>
                <a:highlight>
                  <a:srgbClr val="FFFFFF"/>
                </a:highlight>
              </a:rPr>
              <a:t>	</a:t>
            </a:r>
            <a:endParaRPr b="1" sz="1600" u="sng">
              <a:solidFill>
                <a:schemeClr val="lt1"/>
              </a:solidFill>
              <a:highlight>
                <a:srgbClr val="351C75"/>
              </a:highlight>
            </a:endParaRPr>
          </a:p>
        </p:txBody>
      </p:sp>
      <p:sp>
        <p:nvSpPr>
          <p:cNvPr id="425" name="Google Shape;425;p40"/>
          <p:cNvSpPr txBox="1"/>
          <p:nvPr/>
        </p:nvSpPr>
        <p:spPr>
          <a:xfrm>
            <a:off x="4332775" y="937175"/>
            <a:ext cx="7087800" cy="9852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諾蘭曲線圖的使用</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依個人自由或經濟自由的態度回答你們的</a:t>
            </a:r>
            <a:endParaRPr b="1" sz="1600">
              <a:solidFill>
                <a:schemeClr val="lt1"/>
              </a:solidFill>
              <a:highlight>
                <a:srgbClr val="351C75"/>
              </a:highlight>
            </a:endParaRPr>
          </a:p>
          <a:p>
            <a:pPr indent="0" lvl="0" marL="914400" rtl="0" algn="l">
              <a:spcBef>
                <a:spcPts val="0"/>
              </a:spcBef>
              <a:spcAft>
                <a:spcPts val="0"/>
              </a:spcAft>
              <a:buNone/>
            </a:pPr>
            <a:r>
              <a:rPr b="1" lang="zh-TW" sz="1600">
                <a:solidFill>
                  <a:schemeClr val="lt1"/>
                </a:solidFill>
                <a:highlight>
                  <a:srgbClr val="351C75"/>
                </a:highlight>
              </a:rPr>
              <a:t>支持派反對派，或無法確定/中立的三個</a:t>
            </a:r>
            <a:endParaRPr b="1" sz="1600" u="sng">
              <a:solidFill>
                <a:schemeClr val="lt1"/>
              </a:solidFill>
              <a:highlight>
                <a:srgbClr val="351C75"/>
              </a:highlight>
            </a:endParaRPr>
          </a:p>
        </p:txBody>
      </p:sp>
      <p:sp>
        <p:nvSpPr>
          <p:cNvPr id="426" name="Google Shape;426;p40"/>
          <p:cNvSpPr txBox="1"/>
          <p:nvPr/>
        </p:nvSpPr>
        <p:spPr>
          <a:xfrm>
            <a:off x="5919650" y="4436850"/>
            <a:ext cx="6672600" cy="77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427" name="Google Shape;427;p40"/>
          <p:cNvSpPr txBox="1"/>
          <p:nvPr/>
        </p:nvSpPr>
        <p:spPr>
          <a:xfrm>
            <a:off x="4332775" y="2140000"/>
            <a:ext cx="6672600" cy="9852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爭論點</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 批評者認為，該表是的命題過於簡化</a:t>
            </a:r>
            <a:endParaRPr b="1" sz="1600">
              <a:solidFill>
                <a:schemeClr val="lt1"/>
              </a:solidFill>
              <a:highlight>
                <a:srgbClr val="351C75"/>
              </a:highlight>
            </a:endParaRPr>
          </a:p>
          <a:p>
            <a:pPr indent="0" lvl="0" marL="914400" rtl="0" algn="l">
              <a:spcBef>
                <a:spcPts val="0"/>
              </a:spcBef>
              <a:spcAft>
                <a:spcPts val="0"/>
              </a:spcAft>
              <a:buNone/>
            </a:pPr>
            <a:r>
              <a:rPr b="1" lang="zh-TW" sz="1600">
                <a:solidFill>
                  <a:schemeClr val="lt1"/>
                </a:solidFill>
                <a:highlight>
                  <a:srgbClr val="351C75"/>
                </a:highlight>
              </a:rPr>
              <a:t> 經濟自由和個人自由往往是無法分開的</a:t>
            </a:r>
            <a:endParaRPr b="1" sz="1600" u="sng">
              <a:solidFill>
                <a:schemeClr val="lt1"/>
              </a:solidFill>
              <a:highlight>
                <a:srgbClr val="351C75"/>
              </a:highlight>
            </a:endParaRPr>
          </a:p>
        </p:txBody>
      </p:sp>
      <p:sp>
        <p:nvSpPr>
          <p:cNvPr id="428" name="Google Shape;428;p40"/>
          <p:cNvSpPr txBox="1"/>
          <p:nvPr/>
        </p:nvSpPr>
        <p:spPr>
          <a:xfrm>
            <a:off x="-1993700" y="294425"/>
            <a:ext cx="667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descr="诺兰曲线" id="429" name="Google Shape;429;p40"/>
          <p:cNvPicPr preferRelativeResize="0"/>
          <p:nvPr/>
        </p:nvPicPr>
        <p:blipFill>
          <a:blip r:embed="rId3">
            <a:alphaModFix/>
          </a:blip>
          <a:stretch>
            <a:fillRect/>
          </a:stretch>
        </p:blipFill>
        <p:spPr>
          <a:xfrm>
            <a:off x="2720550" y="2919725"/>
            <a:ext cx="2353450" cy="2099250"/>
          </a:xfrm>
          <a:prstGeom prst="rect">
            <a:avLst/>
          </a:prstGeom>
          <a:noFill/>
          <a:ln>
            <a:noFill/>
          </a:ln>
        </p:spPr>
      </p:pic>
      <p:sp>
        <p:nvSpPr>
          <p:cNvPr id="430" name="Google Shape;430;p40"/>
          <p:cNvSpPr txBox="1"/>
          <p:nvPr/>
        </p:nvSpPr>
        <p:spPr>
          <a:xfrm>
            <a:off x="1865100" y="-1138950"/>
            <a:ext cx="451800" cy="837900"/>
          </a:xfrm>
          <a:prstGeom prst="rect">
            <a:avLst/>
          </a:prstGeom>
          <a:noFill/>
          <a:ln>
            <a:noFill/>
          </a:ln>
        </p:spPr>
        <p:txBody>
          <a:bodyPr anchorCtr="0" anchor="ctr" bIns="91425" lIns="91425" spcFirstLastPara="1" rIns="91425" wrap="square" tIns="91425">
            <a:noAutofit/>
          </a:bodyPr>
          <a:lstStyle/>
          <a:p>
            <a:pPr indent="0" lvl="0" marL="190500" rtl="0" algn="l">
              <a:lnSpc>
                <a:spcPct val="115000"/>
              </a:lnSpc>
              <a:spcBef>
                <a:spcPts val="0"/>
              </a:spcBef>
              <a:spcAft>
                <a:spcPts val="0"/>
              </a:spcAft>
              <a:buNone/>
            </a:pPr>
            <a:r>
              <a:t/>
            </a:r>
            <a:endParaRPr>
              <a:uFill>
                <a:noFill/>
              </a:uFill>
              <a:hlinkClick r:id="rId4"/>
            </a:endParaRPr>
          </a:p>
          <a:p>
            <a:pPr indent="0" lvl="0" marL="0" rtl="0" algn="l">
              <a:lnSpc>
                <a:spcPct val="250000"/>
              </a:lnSpc>
              <a:spcBef>
                <a:spcPts val="500"/>
              </a:spcBef>
              <a:spcAft>
                <a:spcPts val="0"/>
              </a:spcAft>
              <a:buNone/>
            </a:pPr>
            <a:r>
              <a:t/>
            </a:r>
            <a:endParaRPr sz="900">
              <a:solidFill>
                <a:srgbClr val="999999"/>
              </a:solidFill>
              <a:highlight>
                <a:srgbClr val="FAFAFA"/>
              </a:highlight>
            </a:endParaRPr>
          </a:p>
          <a:p>
            <a:pPr indent="0" lvl="0" marL="0" rtl="0" algn="l">
              <a:spcBef>
                <a:spcPts val="50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434" name="Shape 434"/>
        <p:cNvGrpSpPr/>
        <p:nvPr/>
      </p:nvGrpSpPr>
      <p:grpSpPr>
        <a:xfrm>
          <a:off x="0" y="0"/>
          <a:ext cx="0" cy="0"/>
          <a:chOff x="0" y="0"/>
          <a:chExt cx="0" cy="0"/>
        </a:xfrm>
      </p:grpSpPr>
      <p:sp>
        <p:nvSpPr>
          <p:cNvPr id="435" name="Google Shape;435;p41"/>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436" name="Google Shape;436;p41"/>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37" name="Google Shape;437;p41"/>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438" name="Google Shape;438;p41"/>
          <p:cNvSpPr/>
          <p:nvPr/>
        </p:nvSpPr>
        <p:spPr>
          <a:xfrm>
            <a:off x="-1881150" y="2919713"/>
            <a:ext cx="4394700" cy="12318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開發者命名</a:t>
            </a:r>
            <a:endParaRPr b="0" i="0" sz="2800" u="none" cap="none" strike="noStrike">
              <a:solidFill>
                <a:schemeClr val="dk1"/>
              </a:solidFill>
              <a:latin typeface="Arial"/>
              <a:ea typeface="Arial"/>
              <a:cs typeface="Arial"/>
              <a:sym typeface="Arial"/>
            </a:endParaRPr>
          </a:p>
        </p:txBody>
      </p:sp>
      <p:sp>
        <p:nvSpPr>
          <p:cNvPr id="439" name="Google Shape;439;p41"/>
          <p:cNvSpPr/>
          <p:nvPr/>
        </p:nvSpPr>
        <p:spPr>
          <a:xfrm>
            <a:off x="-2643150" y="4151525"/>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440" name="Google Shape;440;p41"/>
          <p:cNvSpPr txBox="1"/>
          <p:nvPr/>
        </p:nvSpPr>
        <p:spPr>
          <a:xfrm>
            <a:off x="3062300"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PERT圖</a:t>
            </a:r>
            <a:endParaRPr/>
          </a:p>
        </p:txBody>
      </p:sp>
      <p:sp>
        <p:nvSpPr>
          <p:cNvPr id="441" name="Google Shape;441;p41"/>
          <p:cNvSpPr txBox="1"/>
          <p:nvPr/>
        </p:nvSpPr>
        <p:spPr>
          <a:xfrm>
            <a:off x="737925" y="828350"/>
            <a:ext cx="6426300" cy="15915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PERT圖</a:t>
            </a:r>
            <a:r>
              <a:rPr b="1" lang="zh-TW" sz="2000" u="sng">
                <a:solidFill>
                  <a:schemeClr val="lt1"/>
                </a:solidFill>
              </a:rPr>
              <a:t>是什麼？</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是一種分析專案及任務執行的規劃技術</a:t>
            </a:r>
            <a:endParaRPr b="1" sz="1600">
              <a:solidFill>
                <a:schemeClr val="lt1"/>
              </a:solidFill>
              <a:highlight>
                <a:srgbClr val="351C75"/>
              </a:highlight>
            </a:endParaRPr>
          </a:p>
          <a:p>
            <a:pPr indent="0" lvl="0" marL="914400" rtl="0" algn="l">
              <a:spcBef>
                <a:spcPts val="0"/>
              </a:spcBef>
              <a:spcAft>
                <a:spcPts val="0"/>
              </a:spcAft>
              <a:buNone/>
            </a:pPr>
            <a:r>
              <a:rPr b="1" lang="zh-TW" sz="1600">
                <a:solidFill>
                  <a:schemeClr val="lt1"/>
                </a:solidFill>
                <a:highlight>
                  <a:srgbClr val="351C75"/>
                </a:highlight>
              </a:rPr>
              <a:t>特別是確認完成整個專案所需的最短時間。</a:t>
            </a:r>
            <a:endParaRPr b="1" sz="1600">
              <a:solidFill>
                <a:schemeClr val="lt1"/>
              </a:solidFill>
              <a:highlight>
                <a:srgbClr val="351C75"/>
              </a:highlight>
            </a:endParaRPr>
          </a:p>
          <a:p>
            <a:pPr indent="-330200" lvl="1" marL="914400" rtl="0" algn="l">
              <a:lnSpc>
                <a:spcPct val="115000"/>
              </a:lnSpc>
              <a:spcBef>
                <a:spcPts val="600"/>
              </a:spcBef>
              <a:spcAft>
                <a:spcPts val="0"/>
              </a:spcAft>
              <a:buClr>
                <a:schemeClr val="lt1"/>
              </a:buClr>
              <a:buSzPts val="1600"/>
              <a:buChar char="◆"/>
            </a:pPr>
            <a:r>
              <a:rPr b="1" lang="zh-TW" sz="1600">
                <a:solidFill>
                  <a:schemeClr val="lt1"/>
                </a:solidFill>
                <a:highlight>
                  <a:srgbClr val="351C75"/>
                </a:highlight>
              </a:rPr>
              <a:t>線條上的箭頭標明任務次序，該評核術的主軸為「樂觀時間」、「最有可能時間」及「悲觀時間」</a:t>
            </a:r>
            <a:endParaRPr b="1" sz="1600">
              <a:solidFill>
                <a:schemeClr val="lt1"/>
              </a:solidFill>
              <a:highlight>
                <a:srgbClr val="351C75"/>
              </a:highlight>
            </a:endParaRPr>
          </a:p>
        </p:txBody>
      </p:sp>
      <p:sp>
        <p:nvSpPr>
          <p:cNvPr id="442" name="Google Shape;442;p41"/>
          <p:cNvSpPr txBox="1"/>
          <p:nvPr/>
        </p:nvSpPr>
        <p:spPr>
          <a:xfrm>
            <a:off x="5428600" y="2372525"/>
            <a:ext cx="4104900" cy="11697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Clr>
                <a:schemeClr val="lt1"/>
              </a:buClr>
              <a:buSzPts val="1900"/>
              <a:buChar char="➔"/>
            </a:pPr>
            <a:r>
              <a:rPr b="1" lang="zh-TW" sz="1900" u="sng">
                <a:solidFill>
                  <a:schemeClr val="lt1"/>
                </a:solidFill>
              </a:rPr>
              <a:t>優點：</a:t>
            </a:r>
            <a:endParaRPr b="1" sz="1900" u="sng">
              <a:solidFill>
                <a:schemeClr val="lt1"/>
              </a:solidFill>
            </a:endParaRPr>
          </a:p>
          <a:p>
            <a:pPr indent="-323850" lvl="1" marL="914400" rtl="0" algn="l">
              <a:spcBef>
                <a:spcPts val="0"/>
              </a:spcBef>
              <a:spcAft>
                <a:spcPts val="0"/>
              </a:spcAft>
              <a:buClr>
                <a:schemeClr val="lt1"/>
              </a:buClr>
              <a:buSzPts val="1500"/>
              <a:buChar char="◆"/>
            </a:pPr>
            <a:r>
              <a:rPr b="1" lang="zh-TW" sz="1500">
                <a:solidFill>
                  <a:schemeClr val="lt1"/>
                </a:solidFill>
                <a:highlight>
                  <a:srgbClr val="351C75"/>
                </a:highlight>
              </a:rPr>
              <a:t>有助於辨識關鍵路徑並使其可見</a:t>
            </a:r>
            <a:endParaRPr b="1" sz="1500">
              <a:solidFill>
                <a:schemeClr val="lt1"/>
              </a:solidFill>
              <a:highlight>
                <a:srgbClr val="351C75"/>
              </a:highlight>
            </a:endParaRPr>
          </a:p>
          <a:p>
            <a:pPr indent="-323850" lvl="1" marL="914400" rtl="0" algn="l">
              <a:spcBef>
                <a:spcPts val="0"/>
              </a:spcBef>
              <a:spcAft>
                <a:spcPts val="0"/>
              </a:spcAft>
              <a:buClr>
                <a:schemeClr val="lt1"/>
              </a:buClr>
              <a:buSzPts val="1500"/>
              <a:buChar char="◆"/>
            </a:pPr>
            <a:r>
              <a:rPr b="1" lang="zh-TW" sz="1500">
                <a:solidFill>
                  <a:schemeClr val="lt1"/>
                </a:solidFill>
                <a:highlight>
                  <a:srgbClr val="351C75"/>
                </a:highlight>
              </a:rPr>
              <a:t>提供潛在的減少專案持續時間</a:t>
            </a:r>
            <a:endParaRPr b="1" sz="1500">
              <a:solidFill>
                <a:schemeClr val="lt1"/>
              </a:solidFill>
              <a:highlight>
                <a:srgbClr val="351C75"/>
              </a:highlight>
            </a:endParaRPr>
          </a:p>
          <a:p>
            <a:pPr indent="-323850" lvl="1" marL="914400" rtl="0" algn="l">
              <a:spcBef>
                <a:spcPts val="0"/>
              </a:spcBef>
              <a:spcAft>
                <a:spcPts val="0"/>
              </a:spcAft>
              <a:buClr>
                <a:schemeClr val="lt1"/>
              </a:buClr>
              <a:buSzPts val="1500"/>
              <a:buChar char="◆"/>
            </a:pPr>
            <a:r>
              <a:rPr b="1" lang="zh-TW" sz="1500">
                <a:solidFill>
                  <a:schemeClr val="lt1"/>
                </a:solidFill>
                <a:highlight>
                  <a:srgbClr val="351C75"/>
                </a:highlight>
              </a:rPr>
              <a:t>可以在時間之前提供完成的概率</a:t>
            </a:r>
            <a:endParaRPr b="1" sz="1500">
              <a:solidFill>
                <a:schemeClr val="lt1"/>
              </a:solidFill>
              <a:highlight>
                <a:srgbClr val="351C75"/>
              </a:highlight>
            </a:endParaRPr>
          </a:p>
        </p:txBody>
      </p:sp>
      <p:sp>
        <p:nvSpPr>
          <p:cNvPr id="443" name="Google Shape;443;p41"/>
          <p:cNvSpPr txBox="1"/>
          <p:nvPr/>
        </p:nvSpPr>
        <p:spPr>
          <a:xfrm>
            <a:off x="5428600" y="3643275"/>
            <a:ext cx="3715500" cy="1204500"/>
          </a:xfrm>
          <a:prstGeom prst="rect">
            <a:avLst/>
          </a:prstGeom>
          <a:noFill/>
          <a:ln>
            <a:noFill/>
          </a:ln>
        </p:spPr>
        <p:txBody>
          <a:bodyPr anchorCtr="0" anchor="t" bIns="91425" lIns="91425" spcFirstLastPara="1" rIns="91425" wrap="square" tIns="91425">
            <a:spAutoFit/>
          </a:bodyPr>
          <a:lstStyle/>
          <a:p>
            <a:pPr indent="-349250" lvl="0" marL="457200" rtl="0" algn="l">
              <a:spcBef>
                <a:spcPts val="0"/>
              </a:spcBef>
              <a:spcAft>
                <a:spcPts val="0"/>
              </a:spcAft>
              <a:buClr>
                <a:schemeClr val="lt1"/>
              </a:buClr>
              <a:buSzPts val="1900"/>
              <a:buChar char="➔"/>
            </a:pPr>
            <a:r>
              <a:rPr b="1" lang="zh-TW" sz="1900" u="sng">
                <a:solidFill>
                  <a:schemeClr val="lt1"/>
                </a:solidFill>
              </a:rPr>
              <a:t>缺點：</a:t>
            </a:r>
            <a:endParaRPr b="1" sz="1900" u="sng">
              <a:solidFill>
                <a:schemeClr val="lt1"/>
              </a:solidFill>
            </a:endParaRPr>
          </a:p>
          <a:p>
            <a:pPr indent="-323850" lvl="1" marL="914400" rtl="0" algn="l">
              <a:lnSpc>
                <a:spcPct val="115000"/>
              </a:lnSpc>
              <a:spcBef>
                <a:spcPts val="0"/>
              </a:spcBef>
              <a:spcAft>
                <a:spcPts val="0"/>
              </a:spcAft>
              <a:buClr>
                <a:schemeClr val="lt1"/>
              </a:buClr>
              <a:buSzPts val="1500"/>
              <a:buChar char="◆"/>
            </a:pPr>
            <a:r>
              <a:rPr b="1" lang="zh-TW" sz="1500">
                <a:solidFill>
                  <a:schemeClr val="lt1"/>
                </a:solidFill>
                <a:highlight>
                  <a:srgbClr val="351C75"/>
                </a:highlight>
              </a:rPr>
              <a:t>對於較小的專案，不容易擴展</a:t>
            </a:r>
            <a:endParaRPr b="1" sz="1500">
              <a:solidFill>
                <a:schemeClr val="lt1"/>
              </a:solidFill>
              <a:highlight>
                <a:srgbClr val="351C75"/>
              </a:highlight>
            </a:endParaRPr>
          </a:p>
          <a:p>
            <a:pPr indent="-323850" lvl="1" marL="914400" rtl="0" algn="l">
              <a:spcBef>
                <a:spcPts val="0"/>
              </a:spcBef>
              <a:spcAft>
                <a:spcPts val="0"/>
              </a:spcAft>
              <a:buClr>
                <a:schemeClr val="lt1"/>
              </a:buClr>
              <a:buSzPts val="1500"/>
              <a:buChar char="◆"/>
            </a:pPr>
            <a:r>
              <a:rPr b="1" lang="zh-TW" sz="1500">
                <a:solidFill>
                  <a:schemeClr val="lt1"/>
                </a:solidFill>
                <a:highlight>
                  <a:srgbClr val="351C75"/>
                </a:highlight>
              </a:rPr>
              <a:t>存在數百活動與人之間的相依性</a:t>
            </a:r>
            <a:endParaRPr b="1" sz="1500" u="sng">
              <a:solidFill>
                <a:schemeClr val="lt1"/>
              </a:solidFill>
              <a:highlight>
                <a:srgbClr val="351C75"/>
              </a:highlight>
            </a:endParaRPr>
          </a:p>
        </p:txBody>
      </p:sp>
      <p:pic>
        <p:nvPicPr>
          <p:cNvPr descr="要徑" id="444" name="Google Shape;444;p41" title="要徑"/>
          <p:cNvPicPr preferRelativeResize="0"/>
          <p:nvPr/>
        </p:nvPicPr>
        <p:blipFill rotWithShape="1">
          <a:blip r:embed="rId3">
            <a:alphaModFix/>
          </a:blip>
          <a:srcRect b="0" l="2790" r="-2789" t="0"/>
          <a:stretch/>
        </p:blipFill>
        <p:spPr>
          <a:xfrm>
            <a:off x="2624738" y="2919725"/>
            <a:ext cx="2898975" cy="20469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93" name="Shape 93"/>
        <p:cNvGrpSpPr/>
        <p:nvPr/>
      </p:nvGrpSpPr>
      <p:grpSpPr>
        <a:xfrm>
          <a:off x="0" y="0"/>
          <a:ext cx="0" cy="0"/>
          <a:chOff x="0" y="0"/>
          <a:chExt cx="0" cy="0"/>
        </a:xfrm>
      </p:grpSpPr>
      <p:grpSp>
        <p:nvGrpSpPr>
          <p:cNvPr id="94" name="Google Shape;94;p15"/>
          <p:cNvGrpSpPr/>
          <p:nvPr/>
        </p:nvGrpSpPr>
        <p:grpSpPr>
          <a:xfrm>
            <a:off x="2322367" y="383206"/>
            <a:ext cx="2377095" cy="2224910"/>
            <a:chOff x="564572" y="408708"/>
            <a:chExt cx="1827066" cy="1801090"/>
          </a:xfrm>
        </p:grpSpPr>
        <p:sp>
          <p:nvSpPr>
            <p:cNvPr id="95" name="Google Shape;95;p15"/>
            <p:cNvSpPr/>
            <p:nvPr/>
          </p:nvSpPr>
          <p:spPr>
            <a:xfrm>
              <a:off x="564572" y="408708"/>
              <a:ext cx="1827066" cy="1801090"/>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96" name="Google Shape;96;p15"/>
            <p:cNvPicPr preferRelativeResize="0"/>
            <p:nvPr/>
          </p:nvPicPr>
          <p:blipFill rotWithShape="1">
            <a:blip r:embed="rId3">
              <a:alphaModFix/>
            </a:blip>
            <a:srcRect b="0" l="0" r="0" t="0"/>
            <a:stretch/>
          </p:blipFill>
          <p:spPr>
            <a:xfrm>
              <a:off x="640773" y="432954"/>
              <a:ext cx="1714500" cy="1714500"/>
            </a:xfrm>
            <a:prstGeom prst="rect">
              <a:avLst/>
            </a:prstGeom>
            <a:noFill/>
            <a:ln>
              <a:noFill/>
            </a:ln>
            <a:effectLst>
              <a:outerShdw blurRad="190500" rotWithShape="0" algn="tl">
                <a:srgbClr val="000000">
                  <a:alpha val="69803"/>
                </a:srgbClr>
              </a:outerShdw>
            </a:effectLst>
          </p:spPr>
        </p:pic>
      </p:grpSp>
      <p:pic>
        <p:nvPicPr>
          <p:cNvPr id="97" name="Google Shape;97;p15"/>
          <p:cNvPicPr preferRelativeResize="0"/>
          <p:nvPr/>
        </p:nvPicPr>
        <p:blipFill rotWithShape="1">
          <a:blip r:embed="rId4">
            <a:alphaModFix/>
          </a:blip>
          <a:srcRect b="0" l="0" r="0" t="0"/>
          <a:stretch/>
        </p:blipFill>
        <p:spPr>
          <a:xfrm>
            <a:off x="4573188" y="1024951"/>
            <a:ext cx="2701636" cy="1617518"/>
          </a:xfrm>
          <a:prstGeom prst="rect">
            <a:avLst/>
          </a:prstGeom>
          <a:noFill/>
          <a:ln>
            <a:noFill/>
          </a:ln>
          <a:effectLst>
            <a:outerShdw blurRad="190500" rotWithShape="0" algn="tl">
              <a:srgbClr val="000000">
                <a:alpha val="69803"/>
              </a:srgbClr>
            </a:outerShdw>
          </a:effectLst>
        </p:spPr>
      </p:pic>
      <p:grpSp>
        <p:nvGrpSpPr>
          <p:cNvPr id="98" name="Google Shape;98;p15"/>
          <p:cNvGrpSpPr/>
          <p:nvPr/>
        </p:nvGrpSpPr>
        <p:grpSpPr>
          <a:xfrm>
            <a:off x="1813793" y="2609713"/>
            <a:ext cx="2589175" cy="1655379"/>
            <a:chOff x="6448424" y="383614"/>
            <a:chExt cx="1732817" cy="1371600"/>
          </a:xfrm>
        </p:grpSpPr>
        <p:sp>
          <p:nvSpPr>
            <p:cNvPr id="99" name="Google Shape;99;p15"/>
            <p:cNvSpPr/>
            <p:nvPr/>
          </p:nvSpPr>
          <p:spPr>
            <a:xfrm>
              <a:off x="6448424" y="387060"/>
              <a:ext cx="1714499" cy="1333499"/>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pic>
          <p:nvPicPr>
            <p:cNvPr id="100" name="Google Shape;100;p15"/>
            <p:cNvPicPr preferRelativeResize="0"/>
            <p:nvPr/>
          </p:nvPicPr>
          <p:blipFill rotWithShape="1">
            <a:blip r:embed="rId5">
              <a:alphaModFix/>
            </a:blip>
            <a:srcRect b="0" l="0" r="0" t="0"/>
            <a:stretch/>
          </p:blipFill>
          <p:spPr>
            <a:xfrm>
              <a:off x="6466741" y="383614"/>
              <a:ext cx="1714500" cy="1371600"/>
            </a:xfrm>
            <a:prstGeom prst="rect">
              <a:avLst/>
            </a:prstGeom>
            <a:noFill/>
            <a:ln>
              <a:noFill/>
            </a:ln>
          </p:spPr>
        </p:pic>
      </p:grpSp>
      <p:pic>
        <p:nvPicPr>
          <p:cNvPr id="101" name="Google Shape;101;p15"/>
          <p:cNvPicPr preferRelativeResize="0"/>
          <p:nvPr/>
        </p:nvPicPr>
        <p:blipFill rotWithShape="1">
          <a:blip r:embed="rId6">
            <a:alphaModFix/>
          </a:blip>
          <a:srcRect b="0" l="0" r="0" t="0"/>
          <a:stretch/>
        </p:blipFill>
        <p:spPr>
          <a:xfrm>
            <a:off x="4298728" y="2611148"/>
            <a:ext cx="1924050" cy="2267815"/>
          </a:xfrm>
          <a:prstGeom prst="rect">
            <a:avLst/>
          </a:prstGeom>
          <a:noFill/>
          <a:ln>
            <a:noFill/>
          </a:ln>
          <a:effectLst>
            <a:outerShdw blurRad="190500" rotWithShape="0" algn="tl">
              <a:srgbClr val="000000">
                <a:alpha val="69803"/>
              </a:srgbClr>
            </a:outerShdw>
          </a:effectLst>
        </p:spPr>
      </p:pic>
      <p:sp>
        <p:nvSpPr>
          <p:cNvPr id="102" name="Google Shape;102;p15"/>
          <p:cNvSpPr/>
          <p:nvPr/>
        </p:nvSpPr>
        <p:spPr>
          <a:xfrm>
            <a:off x="7110844" y="377743"/>
            <a:ext cx="1740476" cy="614795"/>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lnTo>
                  <a:pt x="-10000" y="120000"/>
                </a:lnTo>
              </a:path>
              <a:path extrusionOk="0" fill="none" h="120000" w="120000">
                <a:moveTo>
                  <a:pt x="-10000" y="22500"/>
                </a:moveTo>
                <a:lnTo>
                  <a:pt x="-20000" y="22500"/>
                </a:lnTo>
                <a:lnTo>
                  <a:pt x="-56000" y="135000"/>
                </a:lnTo>
              </a:path>
            </a:pathLst>
          </a:custGeom>
          <a:solidFill>
            <a:srgbClr val="E3E8EA"/>
          </a:solidFill>
          <a:ln cap="flat" cmpd="sng" w="25400">
            <a:solidFill>
              <a:srgbClr val="E3E8EA"/>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zh-TW" sz="1600" u="none" cap="none" strike="noStrike">
                <a:solidFill>
                  <a:schemeClr val="dk1"/>
                </a:solidFill>
                <a:latin typeface="Arial"/>
                <a:ea typeface="Arial"/>
                <a:cs typeface="Arial"/>
                <a:sym typeface="Arial"/>
              </a:rPr>
              <a:t>折線圖或曲線圖</a:t>
            </a:r>
            <a:endParaRPr b="1" i="0" sz="1600" u="none" cap="none" strike="noStrike">
              <a:solidFill>
                <a:schemeClr val="dk1"/>
              </a:solidFill>
              <a:latin typeface="Arial"/>
              <a:ea typeface="Arial"/>
              <a:cs typeface="Arial"/>
              <a:sym typeface="Arial"/>
            </a:endParaRPr>
          </a:p>
        </p:txBody>
      </p:sp>
      <p:sp>
        <p:nvSpPr>
          <p:cNvPr id="103" name="Google Shape;103;p15"/>
          <p:cNvSpPr/>
          <p:nvPr/>
        </p:nvSpPr>
        <p:spPr>
          <a:xfrm flipH="1">
            <a:off x="252842" y="472992"/>
            <a:ext cx="1472046" cy="666749"/>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lnTo>
                  <a:pt x="-10000" y="120000"/>
                </a:lnTo>
              </a:path>
              <a:path extrusionOk="0" fill="none" h="120000" w="120000">
                <a:moveTo>
                  <a:pt x="-10000" y="22500"/>
                </a:moveTo>
                <a:lnTo>
                  <a:pt x="-20000" y="22500"/>
                </a:lnTo>
                <a:lnTo>
                  <a:pt x="-56000" y="135000"/>
                </a:lnTo>
              </a:path>
            </a:pathLst>
          </a:custGeom>
          <a:solidFill>
            <a:srgbClr val="E3E8EA"/>
          </a:solidFill>
          <a:ln cap="flat" cmpd="sng" w="25400">
            <a:solidFill>
              <a:srgbClr val="E3E8EA"/>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zh-TW" sz="1600" u="none" cap="none" strike="noStrike">
                <a:solidFill>
                  <a:schemeClr val="dk1"/>
                </a:solidFill>
                <a:latin typeface="Arial"/>
                <a:ea typeface="Arial"/>
                <a:cs typeface="Arial"/>
                <a:sym typeface="Arial"/>
              </a:rPr>
              <a:t>直方圖</a:t>
            </a:r>
            <a:endParaRPr b="0" i="0" sz="1600" u="none" cap="none" strike="noStrike">
              <a:solidFill>
                <a:schemeClr val="dk1"/>
              </a:solidFill>
              <a:latin typeface="Arial"/>
              <a:ea typeface="Arial"/>
              <a:cs typeface="Arial"/>
              <a:sym typeface="Arial"/>
            </a:endParaRPr>
          </a:p>
        </p:txBody>
      </p:sp>
      <p:sp>
        <p:nvSpPr>
          <p:cNvPr id="104" name="Google Shape;104;p15"/>
          <p:cNvSpPr/>
          <p:nvPr/>
        </p:nvSpPr>
        <p:spPr>
          <a:xfrm flipH="1">
            <a:off x="304799" y="3962605"/>
            <a:ext cx="1515340" cy="666751"/>
          </a:xfrm>
          <a:custGeom>
            <a:rect b="b" l="l" r="r" t="t"/>
            <a:pathLst>
              <a:path extrusionOk="0" h="120000" w="120000">
                <a:moveTo>
                  <a:pt x="0" y="0"/>
                </a:moveTo>
                <a:lnTo>
                  <a:pt x="120000" y="0"/>
                </a:lnTo>
                <a:lnTo>
                  <a:pt x="120000" y="120000"/>
                </a:lnTo>
                <a:lnTo>
                  <a:pt x="0" y="120000"/>
                </a:lnTo>
                <a:close/>
              </a:path>
              <a:path extrusionOk="0" fill="none" h="120000" w="120000">
                <a:moveTo>
                  <a:pt x="-10000" y="22500"/>
                </a:moveTo>
                <a:lnTo>
                  <a:pt x="-20000" y="22500"/>
                </a:lnTo>
                <a:lnTo>
                  <a:pt x="-20000" y="120000"/>
                </a:lnTo>
                <a:lnTo>
                  <a:pt x="-10000" y="135556"/>
                </a:lnTo>
              </a:path>
            </a:pathLst>
          </a:custGeom>
          <a:solidFill>
            <a:srgbClr val="E3E8EA"/>
          </a:solidFill>
          <a:ln cap="flat" cmpd="sng" w="25400">
            <a:solidFill>
              <a:srgbClr val="E3E8EA"/>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zh-TW" sz="1400" u="none" cap="none" strike="noStrike">
                <a:solidFill>
                  <a:schemeClr val="dk1"/>
                </a:solidFill>
                <a:latin typeface="Arial"/>
                <a:ea typeface="Arial"/>
                <a:cs typeface="Arial"/>
                <a:sym typeface="Arial"/>
              </a:rPr>
              <a:t>圓餅圖</a:t>
            </a:r>
            <a:endParaRPr b="0" i="0" sz="1400" u="none" cap="none" strike="noStrike">
              <a:solidFill>
                <a:schemeClr val="dk1"/>
              </a:solidFill>
              <a:latin typeface="Arial"/>
              <a:ea typeface="Arial"/>
              <a:cs typeface="Arial"/>
              <a:sym typeface="Arial"/>
            </a:endParaRPr>
          </a:p>
        </p:txBody>
      </p:sp>
      <p:sp>
        <p:nvSpPr>
          <p:cNvPr id="105" name="Google Shape;105;p15"/>
          <p:cNvSpPr/>
          <p:nvPr/>
        </p:nvSpPr>
        <p:spPr>
          <a:xfrm>
            <a:off x="6768811" y="3499344"/>
            <a:ext cx="1549977" cy="658092"/>
          </a:xfrm>
          <a:custGeom>
            <a:rect b="b" l="l" r="r" t="t"/>
            <a:pathLst>
              <a:path extrusionOk="0" h="120000" w="120000">
                <a:moveTo>
                  <a:pt x="0" y="0"/>
                </a:moveTo>
                <a:lnTo>
                  <a:pt x="120000" y="0"/>
                </a:lnTo>
                <a:lnTo>
                  <a:pt x="120000" y="120000"/>
                </a:lnTo>
                <a:lnTo>
                  <a:pt x="0" y="120000"/>
                </a:lnTo>
                <a:close/>
              </a:path>
              <a:path extrusionOk="0" fill="none" h="120000" w="120000">
                <a:moveTo>
                  <a:pt x="-10000" y="0"/>
                </a:moveTo>
                <a:close/>
                <a:lnTo>
                  <a:pt x="-10000" y="120000"/>
                </a:lnTo>
              </a:path>
              <a:path extrusionOk="0" fill="none" h="120000" w="120000">
                <a:moveTo>
                  <a:pt x="-10000" y="22500"/>
                </a:moveTo>
                <a:lnTo>
                  <a:pt x="-46000" y="135000"/>
                </a:lnTo>
              </a:path>
            </a:pathLst>
          </a:custGeom>
          <a:solidFill>
            <a:srgbClr val="E3E8EA"/>
          </a:solidFill>
          <a:ln cap="flat" cmpd="sng" w="25400">
            <a:solidFill>
              <a:srgbClr val="E3E8EA"/>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zh-TW" sz="1400" u="none" cap="none" strike="noStrike">
                <a:solidFill>
                  <a:schemeClr val="dk1"/>
                </a:solidFill>
                <a:latin typeface="Arial"/>
                <a:ea typeface="Arial"/>
                <a:cs typeface="Arial"/>
                <a:sym typeface="Arial"/>
              </a:rPr>
              <a:t>長條圖</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448" name="Shape 448"/>
        <p:cNvGrpSpPr/>
        <p:nvPr/>
      </p:nvGrpSpPr>
      <p:grpSpPr>
        <a:xfrm>
          <a:off x="0" y="0"/>
          <a:ext cx="0" cy="0"/>
          <a:chOff x="0" y="0"/>
          <a:chExt cx="0" cy="0"/>
        </a:xfrm>
      </p:grpSpPr>
      <p:sp>
        <p:nvSpPr>
          <p:cNvPr id="449" name="Google Shape;449;p42"/>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450" name="Google Shape;450;p42"/>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51" name="Google Shape;451;p42"/>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452" name="Google Shape;452;p42"/>
          <p:cNvSpPr/>
          <p:nvPr/>
        </p:nvSpPr>
        <p:spPr>
          <a:xfrm>
            <a:off x="-1881150" y="2919713"/>
            <a:ext cx="4394700" cy="12318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開發者命名</a:t>
            </a:r>
            <a:endParaRPr b="0" i="0" sz="2800" u="none" cap="none" strike="noStrike">
              <a:solidFill>
                <a:schemeClr val="dk1"/>
              </a:solidFill>
              <a:latin typeface="Arial"/>
              <a:ea typeface="Arial"/>
              <a:cs typeface="Arial"/>
              <a:sym typeface="Arial"/>
            </a:endParaRPr>
          </a:p>
        </p:txBody>
      </p:sp>
      <p:sp>
        <p:nvSpPr>
          <p:cNvPr id="453" name="Google Shape;453;p42"/>
          <p:cNvSpPr/>
          <p:nvPr/>
        </p:nvSpPr>
        <p:spPr>
          <a:xfrm>
            <a:off x="-2643150" y="4151525"/>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454" name="Google Shape;454;p42"/>
          <p:cNvSpPr txBox="1"/>
          <p:nvPr/>
        </p:nvSpPr>
        <p:spPr>
          <a:xfrm>
            <a:off x="3062300" y="227950"/>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旁式棋盤圖</a:t>
            </a:r>
            <a:endParaRPr/>
          </a:p>
        </p:txBody>
      </p:sp>
      <p:sp>
        <p:nvSpPr>
          <p:cNvPr id="455" name="Google Shape;455;p42"/>
          <p:cNvSpPr txBox="1"/>
          <p:nvPr/>
        </p:nvSpPr>
        <p:spPr>
          <a:xfrm>
            <a:off x="737925" y="1189375"/>
            <a:ext cx="4473900" cy="16470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什麼是旁式棋盤圖？</a:t>
            </a:r>
            <a:endParaRPr b="1" sz="2000" u="sng">
              <a:solidFill>
                <a:schemeClr val="lt1"/>
              </a:solidFill>
            </a:endParaRPr>
          </a:p>
          <a:p>
            <a:pPr indent="-323850" lvl="1" marL="914400" rtl="0" algn="l">
              <a:spcBef>
                <a:spcPts val="0"/>
              </a:spcBef>
              <a:spcAft>
                <a:spcPts val="0"/>
              </a:spcAft>
              <a:buClr>
                <a:schemeClr val="lt1"/>
              </a:buClr>
              <a:buSzPts val="1500"/>
              <a:buChar char="◆"/>
            </a:pPr>
            <a:r>
              <a:rPr b="1" lang="zh-TW" sz="1500">
                <a:solidFill>
                  <a:schemeClr val="lt1"/>
                </a:solidFill>
                <a:highlight>
                  <a:srgbClr val="351C75"/>
                </a:highlight>
              </a:rPr>
              <a:t>又稱棋盤法，用於預測特定</a:t>
            </a:r>
            <a:r>
              <a:rPr b="1" lang="zh-TW" sz="1500">
                <a:solidFill>
                  <a:schemeClr val="lt1"/>
                </a:solidFill>
                <a:highlight>
                  <a:srgbClr val="351C75"/>
                </a:highlight>
                <a:uFill>
                  <a:noFill/>
                </a:uFill>
                <a:hlinkClick r:id="rId3">
                  <a:extLst>
                    <a:ext uri="{A12FA001-AC4F-418D-AE19-62706E023703}">
                      <ahyp:hlinkClr val="tx"/>
                    </a:ext>
                  </a:extLst>
                </a:hlinkClick>
              </a:rPr>
              <a:t>雜交</a:t>
            </a:r>
            <a:endParaRPr b="1" sz="1500">
              <a:solidFill>
                <a:schemeClr val="lt1"/>
              </a:solidFill>
              <a:highlight>
                <a:srgbClr val="351C75"/>
              </a:highlight>
            </a:endParaRPr>
          </a:p>
          <a:p>
            <a:pPr indent="0" lvl="0" marL="0" rtl="0" algn="l">
              <a:spcBef>
                <a:spcPts val="0"/>
              </a:spcBef>
              <a:spcAft>
                <a:spcPts val="0"/>
              </a:spcAft>
              <a:buNone/>
            </a:pPr>
            <a:r>
              <a:rPr b="1" lang="zh-TW" sz="1500">
                <a:solidFill>
                  <a:schemeClr val="lt1"/>
                </a:solidFill>
                <a:highlight>
                  <a:srgbClr val="351C75"/>
                </a:highlight>
              </a:rPr>
              <a:t>                  或</a:t>
            </a:r>
            <a:r>
              <a:rPr b="1" lang="zh-TW" sz="1500">
                <a:solidFill>
                  <a:schemeClr val="lt1"/>
                </a:solidFill>
                <a:highlight>
                  <a:srgbClr val="351C75"/>
                </a:highlight>
                <a:uFill>
                  <a:noFill/>
                </a:uFill>
                <a:hlinkClick r:id="rId4">
                  <a:extLst>
                    <a:ext uri="{A12FA001-AC4F-418D-AE19-62706E023703}">
                      <ahyp:hlinkClr val="tx"/>
                    </a:ext>
                  </a:extLst>
                </a:hlinkClick>
              </a:rPr>
              <a:t>育種</a:t>
            </a:r>
            <a:r>
              <a:rPr b="1" lang="zh-TW" sz="1500">
                <a:solidFill>
                  <a:schemeClr val="lt1"/>
                </a:solidFill>
                <a:highlight>
                  <a:srgbClr val="351C75"/>
                </a:highlight>
              </a:rPr>
              <a:t>實驗結果的一種圖表。</a:t>
            </a:r>
            <a:endParaRPr b="1" sz="1500">
              <a:solidFill>
                <a:schemeClr val="lt1"/>
              </a:solidFill>
              <a:highlight>
                <a:srgbClr val="351C75"/>
              </a:highlight>
            </a:endParaRPr>
          </a:p>
          <a:p>
            <a:pPr indent="-323850" lvl="1" marL="914400" rtl="0" algn="l">
              <a:spcBef>
                <a:spcPts val="0"/>
              </a:spcBef>
              <a:spcAft>
                <a:spcPts val="0"/>
              </a:spcAft>
              <a:buClr>
                <a:schemeClr val="lt1"/>
              </a:buClr>
              <a:buSzPts val="1500"/>
              <a:buChar char="◆"/>
            </a:pPr>
            <a:r>
              <a:rPr b="1" lang="zh-TW" sz="1500">
                <a:solidFill>
                  <a:schemeClr val="lt1"/>
                </a:solidFill>
                <a:highlight>
                  <a:srgbClr val="351C75"/>
                </a:highlight>
              </a:rPr>
              <a:t>研究的每個基因的母系、</a:t>
            </a:r>
            <a:r>
              <a:rPr b="1" lang="zh-TW" sz="1500">
                <a:solidFill>
                  <a:schemeClr val="lt1"/>
                </a:solidFill>
                <a:highlight>
                  <a:srgbClr val="351C75"/>
                </a:highlight>
              </a:rPr>
              <a:t>父系</a:t>
            </a:r>
            <a:r>
              <a:rPr b="1" lang="zh-TW" sz="1500">
                <a:solidFill>
                  <a:schemeClr val="lt1"/>
                </a:solidFill>
                <a:highlight>
                  <a:srgbClr val="351C75"/>
                </a:highlight>
              </a:rPr>
              <a:t>等位基因</a:t>
            </a:r>
            <a:endParaRPr b="1" sz="1500">
              <a:solidFill>
                <a:schemeClr val="lt1"/>
              </a:solidFill>
              <a:highlight>
                <a:srgbClr val="351C75"/>
              </a:highlight>
            </a:endParaRPr>
          </a:p>
          <a:p>
            <a:pPr indent="0" lvl="0" marL="914400" rtl="0" algn="l">
              <a:spcBef>
                <a:spcPts val="0"/>
              </a:spcBef>
              <a:spcAft>
                <a:spcPts val="0"/>
              </a:spcAft>
              <a:buNone/>
            </a:pPr>
            <a:r>
              <a:rPr b="1" lang="zh-TW" sz="1500">
                <a:solidFill>
                  <a:schemeClr val="lt1"/>
                </a:solidFill>
                <a:highlight>
                  <a:srgbClr val="351C75"/>
                </a:highlight>
              </a:rPr>
              <a:t>的每一種可能組合的匯總。</a:t>
            </a:r>
            <a:endParaRPr b="1" sz="1500">
              <a:solidFill>
                <a:schemeClr val="lt1"/>
              </a:solidFill>
              <a:highlight>
                <a:srgbClr val="351C75"/>
              </a:highlight>
            </a:endParaRPr>
          </a:p>
          <a:p>
            <a:pPr indent="0" lvl="0" marL="0" rtl="0" algn="l">
              <a:spcBef>
                <a:spcPts val="0"/>
              </a:spcBef>
              <a:spcAft>
                <a:spcPts val="0"/>
              </a:spcAft>
              <a:buNone/>
            </a:pPr>
            <a:r>
              <a:t/>
            </a:r>
            <a:endParaRPr b="1" sz="1500">
              <a:solidFill>
                <a:schemeClr val="lt1"/>
              </a:solidFill>
              <a:highlight>
                <a:srgbClr val="351C75"/>
              </a:highlight>
            </a:endParaRPr>
          </a:p>
        </p:txBody>
      </p:sp>
      <p:sp>
        <p:nvSpPr>
          <p:cNvPr id="456" name="Google Shape;456;p42"/>
          <p:cNvSpPr txBox="1"/>
          <p:nvPr/>
        </p:nvSpPr>
        <p:spPr>
          <a:xfrm>
            <a:off x="3721400" y="1169575"/>
            <a:ext cx="53100" cy="1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457" name="Google Shape;457;p42"/>
          <p:cNvSpPr txBox="1"/>
          <p:nvPr/>
        </p:nvSpPr>
        <p:spPr>
          <a:xfrm>
            <a:off x="5111463" y="1021075"/>
            <a:ext cx="7336500" cy="1983600"/>
          </a:xfrm>
          <a:prstGeom prst="rect">
            <a:avLst/>
          </a:prstGeom>
          <a:noFill/>
          <a:ln>
            <a:noFill/>
          </a:ln>
        </p:spPr>
        <p:txBody>
          <a:bodyPr anchorCtr="0" anchor="t" bIns="91425" lIns="91425" spcFirstLastPara="1" rIns="91425" wrap="square" tIns="91425">
            <a:spAutoFit/>
          </a:bodyPr>
          <a:lstStyle/>
          <a:p>
            <a:pPr indent="-355600" lvl="0" marL="457200" rtl="0" algn="l">
              <a:lnSpc>
                <a:spcPct val="130000"/>
              </a:lnSpc>
              <a:spcBef>
                <a:spcPts val="1700"/>
              </a:spcBef>
              <a:spcAft>
                <a:spcPts val="0"/>
              </a:spcAft>
              <a:buClr>
                <a:schemeClr val="lt1"/>
              </a:buClr>
              <a:buSzPts val="2000"/>
              <a:buFont typeface="Georgia"/>
              <a:buChar char="➔"/>
            </a:pPr>
            <a:r>
              <a:rPr b="1" lang="zh-TW" sz="2000" u="sng">
                <a:solidFill>
                  <a:schemeClr val="lt1"/>
                </a:solidFill>
                <a:highlight>
                  <a:srgbClr val="351C75"/>
                </a:highlight>
                <a:latin typeface="Georgia"/>
                <a:ea typeface="Georgia"/>
                <a:cs typeface="Georgia"/>
                <a:sym typeface="Georgia"/>
              </a:rPr>
              <a:t>不能使用旁氏表的情形</a:t>
            </a:r>
            <a:endParaRPr b="1" sz="2000" u="sng">
              <a:solidFill>
                <a:schemeClr val="lt1"/>
              </a:solidFill>
              <a:highlight>
                <a:srgbClr val="351C75"/>
              </a:highlight>
              <a:latin typeface="Georgia"/>
              <a:ea typeface="Georgia"/>
              <a:cs typeface="Georgia"/>
              <a:sym typeface="Georgia"/>
            </a:endParaRPr>
          </a:p>
          <a:p>
            <a:pPr indent="-323850" lvl="1" marL="914400" rtl="0" algn="l">
              <a:lnSpc>
                <a:spcPct val="130000"/>
              </a:lnSpc>
              <a:spcBef>
                <a:spcPts val="0"/>
              </a:spcBef>
              <a:spcAft>
                <a:spcPts val="0"/>
              </a:spcAft>
              <a:buClr>
                <a:schemeClr val="lt1"/>
              </a:buClr>
              <a:buSzPts val="1500"/>
              <a:buFont typeface="Georgia"/>
              <a:buChar char="◆"/>
            </a:pPr>
            <a:r>
              <a:rPr b="1" lang="zh-TW" sz="1500">
                <a:solidFill>
                  <a:schemeClr val="lt1"/>
                </a:solidFill>
                <a:highlight>
                  <a:srgbClr val="351C75"/>
                </a:highlight>
              </a:rPr>
              <a:t>基因型組合引起後代出現</a:t>
            </a:r>
            <a:r>
              <a:rPr b="1" lang="zh-TW" sz="1500">
                <a:solidFill>
                  <a:schemeClr val="lt1"/>
                </a:solidFill>
                <a:highlight>
                  <a:srgbClr val="351C75"/>
                </a:highlight>
                <a:uFill>
                  <a:noFill/>
                </a:uFill>
                <a:hlinkClick r:id="rId5">
                  <a:extLst>
                    <a:ext uri="{A12FA001-AC4F-418D-AE19-62706E023703}">
                      <ahyp:hlinkClr val="tx"/>
                    </a:ext>
                  </a:extLst>
                </a:hlinkClick>
              </a:rPr>
              <a:t>胚胎死亡</a:t>
            </a:r>
            <a:endParaRPr b="1" sz="1500">
              <a:solidFill>
                <a:schemeClr val="lt1"/>
              </a:solidFill>
              <a:highlight>
                <a:srgbClr val="351C75"/>
              </a:highlight>
            </a:endParaRPr>
          </a:p>
          <a:p>
            <a:pPr indent="-323850" lvl="1" marL="914400" rtl="0" algn="l">
              <a:lnSpc>
                <a:spcPct val="130000"/>
              </a:lnSpc>
              <a:spcBef>
                <a:spcPts val="0"/>
              </a:spcBef>
              <a:spcAft>
                <a:spcPts val="0"/>
              </a:spcAft>
              <a:buClr>
                <a:schemeClr val="lt1"/>
              </a:buClr>
              <a:buSzPts val="1500"/>
              <a:buChar char="◆"/>
            </a:pPr>
            <a:r>
              <a:rPr b="1" lang="zh-TW" sz="1500">
                <a:solidFill>
                  <a:schemeClr val="lt1"/>
                </a:solidFill>
                <a:highlight>
                  <a:srgbClr val="351C75"/>
                </a:highlight>
              </a:rPr>
              <a:t>會出現</a:t>
            </a:r>
            <a:r>
              <a:rPr b="1" lang="zh-TW" sz="1500">
                <a:solidFill>
                  <a:schemeClr val="lt1"/>
                </a:solidFill>
                <a:highlight>
                  <a:srgbClr val="351C75"/>
                </a:highlight>
                <a:uFill>
                  <a:noFill/>
                </a:uFill>
                <a:hlinkClick r:id="rId6">
                  <a:extLst>
                    <a:ext uri="{A12FA001-AC4F-418D-AE19-62706E023703}">
                      <ahyp:hlinkClr val="tx"/>
                    </a:ext>
                  </a:extLst>
                </a:hlinkClick>
              </a:rPr>
              <a:t>不完全顯性</a:t>
            </a:r>
            <a:r>
              <a:rPr b="1" lang="zh-TW" sz="1500">
                <a:solidFill>
                  <a:schemeClr val="lt1"/>
                </a:solidFill>
                <a:highlight>
                  <a:srgbClr val="351C75"/>
                </a:highlight>
              </a:rPr>
              <a:t>或</a:t>
            </a:r>
            <a:r>
              <a:rPr b="1" lang="zh-TW" sz="1500">
                <a:solidFill>
                  <a:schemeClr val="lt1"/>
                </a:solidFill>
                <a:highlight>
                  <a:srgbClr val="351C75"/>
                </a:highlight>
                <a:uFill>
                  <a:noFill/>
                </a:uFill>
                <a:hlinkClick r:id="rId7">
                  <a:extLst>
                    <a:ext uri="{A12FA001-AC4F-418D-AE19-62706E023703}">
                      <ahyp:hlinkClr val="tx"/>
                    </a:ext>
                  </a:extLst>
                </a:hlinkClick>
              </a:rPr>
              <a:t>共顯性</a:t>
            </a:r>
            <a:r>
              <a:rPr b="1" lang="zh-TW" sz="1500">
                <a:solidFill>
                  <a:schemeClr val="lt1"/>
                </a:solidFill>
                <a:highlight>
                  <a:srgbClr val="351C75"/>
                </a:highlight>
              </a:rPr>
              <a:t>效應</a:t>
            </a:r>
            <a:endParaRPr b="1" sz="1500">
              <a:solidFill>
                <a:schemeClr val="lt1"/>
              </a:solidFill>
              <a:highlight>
                <a:srgbClr val="351C75"/>
              </a:highlight>
            </a:endParaRPr>
          </a:p>
          <a:p>
            <a:pPr indent="-323850" lvl="1" marL="914400" rtl="0" algn="l">
              <a:lnSpc>
                <a:spcPct val="130000"/>
              </a:lnSpc>
              <a:spcBef>
                <a:spcPts val="0"/>
              </a:spcBef>
              <a:spcAft>
                <a:spcPts val="0"/>
              </a:spcAft>
              <a:buClr>
                <a:schemeClr val="lt1"/>
              </a:buClr>
              <a:buSzPts val="1500"/>
              <a:buChar char="◆"/>
            </a:pPr>
            <a:r>
              <a:rPr b="1" lang="zh-TW" sz="1500">
                <a:solidFill>
                  <a:schemeClr val="lt1"/>
                </a:solidFill>
                <a:highlight>
                  <a:srgbClr val="351C75"/>
                </a:highlight>
              </a:rPr>
              <a:t>性狀只從一個親本獲得遺傳材料</a:t>
            </a:r>
            <a:endParaRPr b="1" sz="1500">
              <a:solidFill>
                <a:schemeClr val="lt1"/>
              </a:solidFill>
              <a:highlight>
                <a:srgbClr val="351C75"/>
              </a:highlight>
            </a:endParaRPr>
          </a:p>
          <a:p>
            <a:pPr indent="0" lvl="0" marL="0" rtl="0" algn="l">
              <a:spcBef>
                <a:spcPts val="400"/>
              </a:spcBef>
              <a:spcAft>
                <a:spcPts val="0"/>
              </a:spcAft>
              <a:buNone/>
            </a:pPr>
            <a:r>
              <a:t/>
            </a:r>
            <a:endParaRPr b="1" sz="1500">
              <a:solidFill>
                <a:schemeClr val="lt1"/>
              </a:solidFill>
              <a:highlight>
                <a:srgbClr val="351C75"/>
              </a:highlight>
            </a:endParaRPr>
          </a:p>
        </p:txBody>
      </p:sp>
      <p:sp>
        <p:nvSpPr>
          <p:cNvPr id="458" name="Google Shape;458;p42"/>
          <p:cNvSpPr txBox="1"/>
          <p:nvPr/>
        </p:nvSpPr>
        <p:spPr>
          <a:xfrm>
            <a:off x="2764475" y="3548625"/>
            <a:ext cx="7336500" cy="85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descr="Homozygous cross tree method.png" id="459" name="Google Shape;459;p42"/>
          <p:cNvPicPr preferRelativeResize="0"/>
          <p:nvPr/>
        </p:nvPicPr>
        <p:blipFill>
          <a:blip r:embed="rId8">
            <a:alphaModFix/>
          </a:blip>
          <a:stretch>
            <a:fillRect/>
          </a:stretch>
        </p:blipFill>
        <p:spPr>
          <a:xfrm>
            <a:off x="2711300" y="2951200"/>
            <a:ext cx="5342875" cy="2050750"/>
          </a:xfrm>
          <a:prstGeom prst="rect">
            <a:avLst/>
          </a:prstGeom>
          <a:noFill/>
          <a:ln>
            <a:noFill/>
          </a:ln>
        </p:spPr>
      </p:pic>
      <p:sp>
        <p:nvSpPr>
          <p:cNvPr id="460" name="Google Shape;460;p42"/>
          <p:cNvSpPr txBox="1"/>
          <p:nvPr/>
        </p:nvSpPr>
        <p:spPr>
          <a:xfrm>
            <a:off x="2916875" y="3627475"/>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zh-TW" sz="1150">
                <a:solidFill>
                  <a:srgbClr val="202122"/>
                </a:solidFill>
                <a:highlight>
                  <a:srgbClr val="FFFFFF"/>
                </a:highlight>
              </a:rPr>
              <a:t>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464" name="Shape 464"/>
        <p:cNvGrpSpPr/>
        <p:nvPr/>
      </p:nvGrpSpPr>
      <p:grpSpPr>
        <a:xfrm>
          <a:off x="0" y="0"/>
          <a:ext cx="0" cy="0"/>
          <a:chOff x="0" y="0"/>
          <a:chExt cx="0" cy="0"/>
        </a:xfrm>
      </p:grpSpPr>
      <p:sp>
        <p:nvSpPr>
          <p:cNvPr id="465" name="Google Shape;465;p43"/>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466" name="Google Shape;466;p43"/>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67" name="Google Shape;467;p43"/>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468" name="Google Shape;468;p43"/>
          <p:cNvSpPr/>
          <p:nvPr/>
        </p:nvSpPr>
        <p:spPr>
          <a:xfrm>
            <a:off x="-2684400" y="2940125"/>
            <a:ext cx="3413400" cy="10110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469" name="Google Shape;469;p43"/>
          <p:cNvSpPr/>
          <p:nvPr/>
        </p:nvSpPr>
        <p:spPr>
          <a:xfrm>
            <a:off x="-1936825" y="3971525"/>
            <a:ext cx="4342200" cy="12318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有關聯性</a:t>
            </a:r>
            <a:endParaRPr/>
          </a:p>
        </p:txBody>
      </p:sp>
      <p:sp>
        <p:nvSpPr>
          <p:cNvPr id="470" name="Google Shape;470;p43"/>
          <p:cNvSpPr txBox="1"/>
          <p:nvPr/>
        </p:nvSpPr>
        <p:spPr>
          <a:xfrm>
            <a:off x="3498375" y="1655050"/>
            <a:ext cx="5708400" cy="66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471" name="Google Shape;471;p43"/>
          <p:cNvSpPr txBox="1"/>
          <p:nvPr/>
        </p:nvSpPr>
        <p:spPr>
          <a:xfrm>
            <a:off x="3052425" y="1176275"/>
            <a:ext cx="57084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組織圖</a:t>
            </a:r>
            <a:endParaRPr b="1" sz="3000">
              <a:solidFill>
                <a:schemeClr val="lt1"/>
              </a:solidFill>
            </a:endParaRPr>
          </a:p>
          <a:p>
            <a:pPr indent="-419100" lvl="0" marL="457200" rtl="0" algn="l">
              <a:spcBef>
                <a:spcPts val="0"/>
              </a:spcBef>
              <a:spcAft>
                <a:spcPts val="0"/>
              </a:spcAft>
              <a:buClr>
                <a:schemeClr val="lt1"/>
              </a:buClr>
              <a:buSzPts val="3000"/>
              <a:buChar char="❏"/>
            </a:pPr>
            <a:r>
              <a:rPr b="1" lang="zh-TW" sz="3000">
                <a:solidFill>
                  <a:schemeClr val="lt1"/>
                </a:solidFill>
              </a:rPr>
              <a:t>樹狀圖</a:t>
            </a:r>
            <a:endParaRPr b="1" sz="3000">
              <a:solidFill>
                <a:schemeClr val="lt1"/>
              </a:solidFill>
            </a:endParaRPr>
          </a:p>
          <a:p>
            <a:pPr indent="-419100" lvl="0" marL="457200" rtl="0" algn="l">
              <a:spcBef>
                <a:spcPts val="0"/>
              </a:spcBef>
              <a:spcAft>
                <a:spcPts val="0"/>
              </a:spcAft>
              <a:buClr>
                <a:schemeClr val="lt1"/>
              </a:buClr>
              <a:buSzPts val="3000"/>
              <a:buChar char="❏"/>
            </a:pPr>
            <a:r>
              <a:rPr b="1" lang="zh-TW" sz="3000">
                <a:solidFill>
                  <a:schemeClr val="lt1"/>
                </a:solidFill>
              </a:rPr>
              <a:t>魚骨圖</a:t>
            </a:r>
            <a:endParaRPr b="1" sz="3000">
              <a:solidFill>
                <a:schemeClr val="lt1"/>
              </a:solidFill>
            </a:endParaRPr>
          </a:p>
          <a:p>
            <a:pPr indent="-419100" lvl="0" marL="457200" rtl="0" algn="l">
              <a:spcBef>
                <a:spcPts val="0"/>
              </a:spcBef>
              <a:spcAft>
                <a:spcPts val="0"/>
              </a:spcAft>
              <a:buClr>
                <a:schemeClr val="lt1"/>
              </a:buClr>
              <a:buSzPts val="3000"/>
              <a:buChar char="❏"/>
            </a:pPr>
            <a:r>
              <a:rPr b="1" lang="zh-TW" sz="3000">
                <a:solidFill>
                  <a:schemeClr val="lt1"/>
                </a:solidFill>
              </a:rPr>
              <a:t>文氏圖</a:t>
            </a:r>
            <a:endParaRPr b="1" sz="3000">
              <a:solidFill>
                <a:schemeClr val="lt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465"/>
                                        </p:tgtEl>
                                        <p:attrNameLst>
                                          <p:attrName>style.visibility</p:attrName>
                                        </p:attrNameLst>
                                      </p:cBhvr>
                                      <p:to>
                                        <p:strVal val="visible"/>
                                      </p:to>
                                    </p:set>
                                    <p:anim calcmode="lin" valueType="num">
                                      <p:cBhvr additive="base">
                                        <p:cTn dur="300"/>
                                        <p:tgtEl>
                                          <p:spTgt spid="465"/>
                                        </p:tgtEl>
                                        <p:attrNameLst>
                                          <p:attrName>ppt_y</p:attrName>
                                        </p:attrNameLst>
                                      </p:cBhvr>
                                      <p:tavLst>
                                        <p:tav fmla="" tm="0">
                                          <p:val>
                                            <p:strVal val="#ppt_y+1"/>
                                          </p:val>
                                        </p:tav>
                                        <p:tav fmla="" tm="100000">
                                          <p:val>
                                            <p:strVal val="#ppt_y"/>
                                          </p:val>
                                        </p:tav>
                                      </p:tavLst>
                                    </p:anim>
                                  </p:childTnLst>
                                </p:cTn>
                              </p:par>
                            </p:childTnLst>
                          </p:cTn>
                        </p:par>
                        <p:par>
                          <p:cTn fill="hold">
                            <p:stCondLst>
                              <p:cond delay="300"/>
                            </p:stCondLst>
                            <p:childTnLst>
                              <p:par>
                                <p:cTn fill="hold" nodeType="afterEffect" presetClass="entr" presetID="2" presetSubtype="4">
                                  <p:stCondLst>
                                    <p:cond delay="0"/>
                                  </p:stCondLst>
                                  <p:childTnLst>
                                    <p:set>
                                      <p:cBhvr>
                                        <p:cTn dur="1" fill="hold">
                                          <p:stCondLst>
                                            <p:cond delay="0"/>
                                          </p:stCondLst>
                                        </p:cTn>
                                        <p:tgtEl>
                                          <p:spTgt spid="466"/>
                                        </p:tgtEl>
                                        <p:attrNameLst>
                                          <p:attrName>style.visibility</p:attrName>
                                        </p:attrNameLst>
                                      </p:cBhvr>
                                      <p:to>
                                        <p:strVal val="visible"/>
                                      </p:to>
                                    </p:set>
                                    <p:anim calcmode="lin" valueType="num">
                                      <p:cBhvr additive="base">
                                        <p:cTn dur="300"/>
                                        <p:tgtEl>
                                          <p:spTgt spid="466"/>
                                        </p:tgtEl>
                                        <p:attrNameLst>
                                          <p:attrName>ppt_y</p:attrName>
                                        </p:attrNameLst>
                                      </p:cBhvr>
                                      <p:tavLst>
                                        <p:tav fmla="" tm="0">
                                          <p:val>
                                            <p:strVal val="#ppt_y+1"/>
                                          </p:val>
                                        </p:tav>
                                        <p:tav fmla="" tm="100000">
                                          <p:val>
                                            <p:strVal val="#ppt_y"/>
                                          </p:val>
                                        </p:tav>
                                      </p:tavLst>
                                    </p:anim>
                                  </p:childTnLst>
                                </p:cTn>
                              </p:par>
                            </p:childTnLst>
                          </p:cTn>
                        </p:par>
                        <p:par>
                          <p:cTn fill="hold">
                            <p:stCondLst>
                              <p:cond delay="600"/>
                            </p:stCondLst>
                            <p:childTnLst>
                              <p:par>
                                <p:cTn fill="hold" nodeType="afterEffect" presetClass="entr" presetID="2" presetSubtype="4">
                                  <p:stCondLst>
                                    <p:cond delay="0"/>
                                  </p:stCondLst>
                                  <p:childTnLst>
                                    <p:set>
                                      <p:cBhvr>
                                        <p:cTn dur="1" fill="hold">
                                          <p:stCondLst>
                                            <p:cond delay="0"/>
                                          </p:stCondLst>
                                        </p:cTn>
                                        <p:tgtEl>
                                          <p:spTgt spid="467"/>
                                        </p:tgtEl>
                                        <p:attrNameLst>
                                          <p:attrName>style.visibility</p:attrName>
                                        </p:attrNameLst>
                                      </p:cBhvr>
                                      <p:to>
                                        <p:strVal val="visible"/>
                                      </p:to>
                                    </p:set>
                                    <p:anim calcmode="lin" valueType="num">
                                      <p:cBhvr additive="base">
                                        <p:cTn dur="300"/>
                                        <p:tgtEl>
                                          <p:spTgt spid="467"/>
                                        </p:tgtEl>
                                        <p:attrNameLst>
                                          <p:attrName>ppt_y</p:attrName>
                                        </p:attrNameLst>
                                      </p:cBhvr>
                                      <p:tavLst>
                                        <p:tav fmla="" tm="0">
                                          <p:val>
                                            <p:strVal val="#ppt_y+1"/>
                                          </p:val>
                                        </p:tav>
                                        <p:tav fmla="" tm="100000">
                                          <p:val>
                                            <p:strVal val="#ppt_y"/>
                                          </p:val>
                                        </p:tav>
                                      </p:tavLst>
                                    </p:anim>
                                  </p:childTnLst>
                                </p:cTn>
                              </p:par>
                            </p:childTnLst>
                          </p:cTn>
                        </p:par>
                        <p:par>
                          <p:cTn fill="hold">
                            <p:stCondLst>
                              <p:cond delay="900"/>
                            </p:stCondLst>
                            <p:childTnLst>
                              <p:par>
                                <p:cTn fill="hold" nodeType="afterEffect" presetClass="entr" presetID="2" presetSubtype="4">
                                  <p:stCondLst>
                                    <p:cond delay="0"/>
                                  </p:stCondLst>
                                  <p:childTnLst>
                                    <p:set>
                                      <p:cBhvr>
                                        <p:cTn dur="1" fill="hold">
                                          <p:stCondLst>
                                            <p:cond delay="0"/>
                                          </p:stCondLst>
                                        </p:cTn>
                                        <p:tgtEl>
                                          <p:spTgt spid="468"/>
                                        </p:tgtEl>
                                        <p:attrNameLst>
                                          <p:attrName>style.visibility</p:attrName>
                                        </p:attrNameLst>
                                      </p:cBhvr>
                                      <p:to>
                                        <p:strVal val="visible"/>
                                      </p:to>
                                    </p:set>
                                    <p:anim calcmode="lin" valueType="num">
                                      <p:cBhvr additive="base">
                                        <p:cTn dur="300"/>
                                        <p:tgtEl>
                                          <p:spTgt spid="468"/>
                                        </p:tgtEl>
                                        <p:attrNameLst>
                                          <p:attrName>ppt_y</p:attrName>
                                        </p:attrNameLst>
                                      </p:cBhvr>
                                      <p:tavLst>
                                        <p:tav fmla="" tm="0">
                                          <p:val>
                                            <p:strVal val="#ppt_y+1"/>
                                          </p:val>
                                        </p:tav>
                                        <p:tav fmla="" tm="100000">
                                          <p:val>
                                            <p:strVal val="#ppt_y"/>
                                          </p:val>
                                        </p:tav>
                                      </p:tavLst>
                                    </p:anim>
                                  </p:childTnLst>
                                </p:cTn>
                              </p:par>
                            </p:childTnLst>
                          </p:cTn>
                        </p:par>
                        <p:par>
                          <p:cTn fill="hold">
                            <p:stCondLst>
                              <p:cond delay="1200"/>
                            </p:stCondLst>
                            <p:childTnLst>
                              <p:par>
                                <p:cTn fill="hold" nodeType="afterEffect" presetClass="entr" presetID="2" presetSubtype="4">
                                  <p:stCondLst>
                                    <p:cond delay="0"/>
                                  </p:stCondLst>
                                  <p:childTnLst>
                                    <p:set>
                                      <p:cBhvr>
                                        <p:cTn dur="1" fill="hold">
                                          <p:stCondLst>
                                            <p:cond delay="0"/>
                                          </p:stCondLst>
                                        </p:cTn>
                                        <p:tgtEl>
                                          <p:spTgt spid="469"/>
                                        </p:tgtEl>
                                        <p:attrNameLst>
                                          <p:attrName>style.visibility</p:attrName>
                                        </p:attrNameLst>
                                      </p:cBhvr>
                                      <p:to>
                                        <p:strVal val="visible"/>
                                      </p:to>
                                    </p:set>
                                    <p:anim calcmode="lin" valueType="num">
                                      <p:cBhvr additive="base">
                                        <p:cTn dur="300"/>
                                        <p:tgtEl>
                                          <p:spTgt spid="46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475" name="Shape 475"/>
        <p:cNvGrpSpPr/>
        <p:nvPr/>
      </p:nvGrpSpPr>
      <p:grpSpPr>
        <a:xfrm>
          <a:off x="0" y="0"/>
          <a:ext cx="0" cy="0"/>
          <a:chOff x="0" y="0"/>
          <a:chExt cx="0" cy="0"/>
        </a:xfrm>
      </p:grpSpPr>
      <p:sp>
        <p:nvSpPr>
          <p:cNvPr id="476" name="Google Shape;476;p44"/>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477" name="Google Shape;477;p44"/>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78" name="Google Shape;478;p44"/>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479" name="Google Shape;479;p44"/>
          <p:cNvSpPr/>
          <p:nvPr/>
        </p:nvSpPr>
        <p:spPr>
          <a:xfrm>
            <a:off x="-2684400" y="2940125"/>
            <a:ext cx="3413400" cy="10110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480" name="Google Shape;480;p44"/>
          <p:cNvSpPr/>
          <p:nvPr/>
        </p:nvSpPr>
        <p:spPr>
          <a:xfrm>
            <a:off x="-1936825" y="3971525"/>
            <a:ext cx="4342200" cy="12318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有關聯性</a:t>
            </a:r>
            <a:endParaRPr/>
          </a:p>
        </p:txBody>
      </p:sp>
      <p:sp>
        <p:nvSpPr>
          <p:cNvPr id="481" name="Google Shape;481;p44"/>
          <p:cNvSpPr txBox="1"/>
          <p:nvPr/>
        </p:nvSpPr>
        <p:spPr>
          <a:xfrm>
            <a:off x="3052400"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組織圖</a:t>
            </a:r>
            <a:endParaRPr/>
          </a:p>
        </p:txBody>
      </p:sp>
      <p:sp>
        <p:nvSpPr>
          <p:cNvPr id="482" name="Google Shape;482;p44"/>
          <p:cNvSpPr txBox="1"/>
          <p:nvPr/>
        </p:nvSpPr>
        <p:spPr>
          <a:xfrm>
            <a:off x="4851100" y="947375"/>
            <a:ext cx="4215000" cy="8928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1"/>
              </a:buClr>
              <a:buSzPts val="1800"/>
              <a:buChar char="➔"/>
            </a:pPr>
            <a:r>
              <a:rPr b="1" lang="zh-TW" sz="1800" u="sng">
                <a:solidFill>
                  <a:schemeClr val="lt1"/>
                </a:solidFill>
              </a:rPr>
              <a:t>組織結構圖是做什麼用的？</a:t>
            </a:r>
            <a:endParaRPr b="1" sz="1800" u="sng">
              <a:solidFill>
                <a:schemeClr val="lt1"/>
              </a:solidFill>
            </a:endParaRPr>
          </a:p>
          <a:p>
            <a:pPr indent="-317500" lvl="1" marL="914400" rtl="0" algn="l">
              <a:spcBef>
                <a:spcPts val="0"/>
              </a:spcBef>
              <a:spcAft>
                <a:spcPts val="0"/>
              </a:spcAft>
              <a:buClr>
                <a:schemeClr val="lt1"/>
              </a:buClr>
              <a:buSzPts val="1400"/>
              <a:buChar char="◆"/>
            </a:pPr>
            <a:r>
              <a:rPr b="1" lang="zh-TW">
                <a:solidFill>
                  <a:schemeClr val="lt1"/>
                </a:solidFill>
              </a:rPr>
              <a:t>使員工可以透明地看到他們的角色</a:t>
            </a:r>
            <a:endParaRPr b="1">
              <a:solidFill>
                <a:schemeClr val="lt1"/>
              </a:solidFill>
            </a:endParaRPr>
          </a:p>
          <a:p>
            <a:pPr indent="457200" lvl="0" marL="457200" rtl="0" algn="l">
              <a:spcBef>
                <a:spcPts val="0"/>
              </a:spcBef>
              <a:spcAft>
                <a:spcPts val="0"/>
              </a:spcAft>
              <a:buNone/>
            </a:pPr>
            <a:r>
              <a:rPr b="1" lang="zh-TW">
                <a:solidFill>
                  <a:schemeClr val="lt1"/>
                </a:solidFill>
              </a:rPr>
              <a:t>如何適合公司的整體結構。</a:t>
            </a:r>
            <a:endParaRPr b="1">
              <a:solidFill>
                <a:schemeClr val="lt1"/>
              </a:solidFill>
              <a:highlight>
                <a:srgbClr val="351C75"/>
              </a:highlight>
            </a:endParaRPr>
          </a:p>
        </p:txBody>
      </p:sp>
      <p:sp>
        <p:nvSpPr>
          <p:cNvPr id="483" name="Google Shape;483;p44"/>
          <p:cNvSpPr txBox="1"/>
          <p:nvPr/>
        </p:nvSpPr>
        <p:spPr>
          <a:xfrm>
            <a:off x="4851100" y="2192225"/>
            <a:ext cx="7336500" cy="14775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highlight>
                  <a:srgbClr val="351C75"/>
                </a:highlight>
              </a:rPr>
              <a:t>優點：</a:t>
            </a:r>
            <a:endParaRPr b="1" sz="2000" u="sng">
              <a:solidFill>
                <a:schemeClr val="lt1"/>
              </a:solidFill>
              <a:highlight>
                <a:srgbClr val="351C75"/>
              </a:highlight>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簡單明瞭具有可預見性</a:t>
            </a:r>
            <a:endParaRPr b="1" sz="1600">
              <a:solidFill>
                <a:schemeClr val="lt1"/>
              </a:solidFill>
              <a:highlight>
                <a:srgbClr val="351C75"/>
              </a:highlight>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幫助認識組織結構</a:t>
            </a:r>
            <a:endParaRPr b="1" sz="1600">
              <a:solidFill>
                <a:schemeClr val="lt1"/>
              </a:solidFill>
              <a:highlight>
                <a:srgbClr val="351C75"/>
              </a:highlight>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明確工作負責人及彙報關係</a:t>
            </a:r>
            <a:endParaRPr b="1" sz="1600">
              <a:solidFill>
                <a:schemeClr val="lt1"/>
              </a:solidFill>
              <a:highlight>
                <a:srgbClr val="351C75"/>
              </a:highlight>
            </a:endParaRPr>
          </a:p>
          <a:p>
            <a:pPr indent="0" lvl="0" marL="914400" rtl="0" algn="l">
              <a:spcBef>
                <a:spcPts val="0"/>
              </a:spcBef>
              <a:spcAft>
                <a:spcPts val="0"/>
              </a:spcAft>
              <a:buNone/>
            </a:pPr>
            <a:r>
              <a:t/>
            </a:r>
            <a:endParaRPr b="1" sz="1600">
              <a:solidFill>
                <a:schemeClr val="lt1"/>
              </a:solidFill>
              <a:highlight>
                <a:srgbClr val="351C75"/>
              </a:highlight>
            </a:endParaRPr>
          </a:p>
        </p:txBody>
      </p:sp>
      <p:sp>
        <p:nvSpPr>
          <p:cNvPr id="484" name="Google Shape;484;p44"/>
          <p:cNvSpPr txBox="1"/>
          <p:nvPr/>
        </p:nvSpPr>
        <p:spPr>
          <a:xfrm>
            <a:off x="5382725" y="3907475"/>
            <a:ext cx="7336500" cy="85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485" name="Google Shape;485;p44"/>
          <p:cNvSpPr txBox="1"/>
          <p:nvPr/>
        </p:nvSpPr>
        <p:spPr>
          <a:xfrm>
            <a:off x="4944150" y="3415700"/>
            <a:ext cx="7336500" cy="9852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缺點：</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rPr>
              <a:t>固定靜止 靈活性差</a:t>
            </a:r>
            <a:endParaRPr b="1" sz="1600">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rPr>
              <a:t>不斷發生邊界變化</a:t>
            </a:r>
            <a:endParaRPr b="1" sz="1600">
              <a:solidFill>
                <a:schemeClr val="lt1"/>
              </a:solidFill>
            </a:endParaRPr>
          </a:p>
        </p:txBody>
      </p:sp>
      <p:pic>
        <p:nvPicPr>
          <p:cNvPr id="486" name="Google Shape;486;p44"/>
          <p:cNvPicPr preferRelativeResize="0"/>
          <p:nvPr/>
        </p:nvPicPr>
        <p:blipFill>
          <a:blip r:embed="rId3">
            <a:alphaModFix/>
          </a:blip>
          <a:stretch>
            <a:fillRect/>
          </a:stretch>
        </p:blipFill>
        <p:spPr>
          <a:xfrm>
            <a:off x="844788" y="1096163"/>
            <a:ext cx="3992501" cy="26538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476"/>
                                        </p:tgtEl>
                                        <p:attrNameLst>
                                          <p:attrName>style.visibility</p:attrName>
                                        </p:attrNameLst>
                                      </p:cBhvr>
                                      <p:to>
                                        <p:strVal val="visible"/>
                                      </p:to>
                                    </p:set>
                                    <p:anim calcmode="lin" valueType="num">
                                      <p:cBhvr additive="base">
                                        <p:cTn dur="300"/>
                                        <p:tgtEl>
                                          <p:spTgt spid="476"/>
                                        </p:tgtEl>
                                        <p:attrNameLst>
                                          <p:attrName>ppt_y</p:attrName>
                                        </p:attrNameLst>
                                      </p:cBhvr>
                                      <p:tavLst>
                                        <p:tav fmla="" tm="0">
                                          <p:val>
                                            <p:strVal val="#ppt_y+1"/>
                                          </p:val>
                                        </p:tav>
                                        <p:tav fmla="" tm="100000">
                                          <p:val>
                                            <p:strVal val="#ppt_y"/>
                                          </p:val>
                                        </p:tav>
                                      </p:tavLst>
                                    </p:anim>
                                  </p:childTnLst>
                                </p:cTn>
                              </p:par>
                            </p:childTnLst>
                          </p:cTn>
                        </p:par>
                        <p:par>
                          <p:cTn fill="hold">
                            <p:stCondLst>
                              <p:cond delay="300"/>
                            </p:stCondLst>
                            <p:childTnLst>
                              <p:par>
                                <p:cTn fill="hold" nodeType="afterEffect" presetClass="entr" presetID="2" presetSubtype="4">
                                  <p:stCondLst>
                                    <p:cond delay="0"/>
                                  </p:stCondLst>
                                  <p:childTnLst>
                                    <p:set>
                                      <p:cBhvr>
                                        <p:cTn dur="1" fill="hold">
                                          <p:stCondLst>
                                            <p:cond delay="0"/>
                                          </p:stCondLst>
                                        </p:cTn>
                                        <p:tgtEl>
                                          <p:spTgt spid="477"/>
                                        </p:tgtEl>
                                        <p:attrNameLst>
                                          <p:attrName>style.visibility</p:attrName>
                                        </p:attrNameLst>
                                      </p:cBhvr>
                                      <p:to>
                                        <p:strVal val="visible"/>
                                      </p:to>
                                    </p:set>
                                    <p:anim calcmode="lin" valueType="num">
                                      <p:cBhvr additive="base">
                                        <p:cTn dur="300"/>
                                        <p:tgtEl>
                                          <p:spTgt spid="477"/>
                                        </p:tgtEl>
                                        <p:attrNameLst>
                                          <p:attrName>ppt_y</p:attrName>
                                        </p:attrNameLst>
                                      </p:cBhvr>
                                      <p:tavLst>
                                        <p:tav fmla="" tm="0">
                                          <p:val>
                                            <p:strVal val="#ppt_y+1"/>
                                          </p:val>
                                        </p:tav>
                                        <p:tav fmla="" tm="100000">
                                          <p:val>
                                            <p:strVal val="#ppt_y"/>
                                          </p:val>
                                        </p:tav>
                                      </p:tavLst>
                                    </p:anim>
                                  </p:childTnLst>
                                </p:cTn>
                              </p:par>
                            </p:childTnLst>
                          </p:cTn>
                        </p:par>
                        <p:par>
                          <p:cTn fill="hold">
                            <p:stCondLst>
                              <p:cond delay="600"/>
                            </p:stCondLst>
                            <p:childTnLst>
                              <p:par>
                                <p:cTn fill="hold" nodeType="afterEffect" presetClass="entr" presetID="2" presetSubtype="4">
                                  <p:stCondLst>
                                    <p:cond delay="0"/>
                                  </p:stCondLst>
                                  <p:childTnLst>
                                    <p:set>
                                      <p:cBhvr>
                                        <p:cTn dur="1" fill="hold">
                                          <p:stCondLst>
                                            <p:cond delay="0"/>
                                          </p:stCondLst>
                                        </p:cTn>
                                        <p:tgtEl>
                                          <p:spTgt spid="478"/>
                                        </p:tgtEl>
                                        <p:attrNameLst>
                                          <p:attrName>style.visibility</p:attrName>
                                        </p:attrNameLst>
                                      </p:cBhvr>
                                      <p:to>
                                        <p:strVal val="visible"/>
                                      </p:to>
                                    </p:set>
                                    <p:anim calcmode="lin" valueType="num">
                                      <p:cBhvr additive="base">
                                        <p:cTn dur="300"/>
                                        <p:tgtEl>
                                          <p:spTgt spid="478"/>
                                        </p:tgtEl>
                                        <p:attrNameLst>
                                          <p:attrName>ppt_y</p:attrName>
                                        </p:attrNameLst>
                                      </p:cBhvr>
                                      <p:tavLst>
                                        <p:tav fmla="" tm="0">
                                          <p:val>
                                            <p:strVal val="#ppt_y+1"/>
                                          </p:val>
                                        </p:tav>
                                        <p:tav fmla="" tm="100000">
                                          <p:val>
                                            <p:strVal val="#ppt_y"/>
                                          </p:val>
                                        </p:tav>
                                      </p:tavLst>
                                    </p:anim>
                                  </p:childTnLst>
                                </p:cTn>
                              </p:par>
                            </p:childTnLst>
                          </p:cTn>
                        </p:par>
                        <p:par>
                          <p:cTn fill="hold">
                            <p:stCondLst>
                              <p:cond delay="900"/>
                            </p:stCondLst>
                            <p:childTnLst>
                              <p:par>
                                <p:cTn fill="hold" nodeType="afterEffect" presetClass="entr" presetID="2" presetSubtype="4">
                                  <p:stCondLst>
                                    <p:cond delay="0"/>
                                  </p:stCondLst>
                                  <p:childTnLst>
                                    <p:set>
                                      <p:cBhvr>
                                        <p:cTn dur="1" fill="hold">
                                          <p:stCondLst>
                                            <p:cond delay="0"/>
                                          </p:stCondLst>
                                        </p:cTn>
                                        <p:tgtEl>
                                          <p:spTgt spid="479"/>
                                        </p:tgtEl>
                                        <p:attrNameLst>
                                          <p:attrName>style.visibility</p:attrName>
                                        </p:attrNameLst>
                                      </p:cBhvr>
                                      <p:to>
                                        <p:strVal val="visible"/>
                                      </p:to>
                                    </p:set>
                                    <p:anim calcmode="lin" valueType="num">
                                      <p:cBhvr additive="base">
                                        <p:cTn dur="300"/>
                                        <p:tgtEl>
                                          <p:spTgt spid="479"/>
                                        </p:tgtEl>
                                        <p:attrNameLst>
                                          <p:attrName>ppt_y</p:attrName>
                                        </p:attrNameLst>
                                      </p:cBhvr>
                                      <p:tavLst>
                                        <p:tav fmla="" tm="0">
                                          <p:val>
                                            <p:strVal val="#ppt_y+1"/>
                                          </p:val>
                                        </p:tav>
                                        <p:tav fmla="" tm="100000">
                                          <p:val>
                                            <p:strVal val="#ppt_y"/>
                                          </p:val>
                                        </p:tav>
                                      </p:tavLst>
                                    </p:anim>
                                  </p:childTnLst>
                                </p:cTn>
                              </p:par>
                            </p:childTnLst>
                          </p:cTn>
                        </p:par>
                        <p:par>
                          <p:cTn fill="hold">
                            <p:stCondLst>
                              <p:cond delay="1200"/>
                            </p:stCondLst>
                            <p:childTnLst>
                              <p:par>
                                <p:cTn fill="hold" nodeType="afterEffect" presetClass="entr" presetID="2" presetSubtype="4">
                                  <p:stCondLst>
                                    <p:cond delay="0"/>
                                  </p:stCondLst>
                                  <p:childTnLst>
                                    <p:set>
                                      <p:cBhvr>
                                        <p:cTn dur="1" fill="hold">
                                          <p:stCondLst>
                                            <p:cond delay="0"/>
                                          </p:stCondLst>
                                        </p:cTn>
                                        <p:tgtEl>
                                          <p:spTgt spid="480"/>
                                        </p:tgtEl>
                                        <p:attrNameLst>
                                          <p:attrName>style.visibility</p:attrName>
                                        </p:attrNameLst>
                                      </p:cBhvr>
                                      <p:to>
                                        <p:strVal val="visible"/>
                                      </p:to>
                                    </p:set>
                                    <p:anim calcmode="lin" valueType="num">
                                      <p:cBhvr additive="base">
                                        <p:cTn dur="300"/>
                                        <p:tgtEl>
                                          <p:spTgt spid="480"/>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490" name="Shape 490"/>
        <p:cNvGrpSpPr/>
        <p:nvPr/>
      </p:nvGrpSpPr>
      <p:grpSpPr>
        <a:xfrm>
          <a:off x="0" y="0"/>
          <a:ext cx="0" cy="0"/>
          <a:chOff x="0" y="0"/>
          <a:chExt cx="0" cy="0"/>
        </a:xfrm>
      </p:grpSpPr>
      <p:sp>
        <p:nvSpPr>
          <p:cNvPr id="491" name="Google Shape;491;p45"/>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492" name="Google Shape;492;p45"/>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493" name="Google Shape;493;p45"/>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494" name="Google Shape;494;p45"/>
          <p:cNvSpPr/>
          <p:nvPr/>
        </p:nvSpPr>
        <p:spPr>
          <a:xfrm>
            <a:off x="-2684400" y="2940125"/>
            <a:ext cx="3413400" cy="10110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495" name="Google Shape;495;p45"/>
          <p:cNvSpPr/>
          <p:nvPr/>
        </p:nvSpPr>
        <p:spPr>
          <a:xfrm>
            <a:off x="-1936825" y="3971525"/>
            <a:ext cx="4342200" cy="12318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有關聯性</a:t>
            </a:r>
            <a:endParaRPr/>
          </a:p>
        </p:txBody>
      </p:sp>
      <p:sp>
        <p:nvSpPr>
          <p:cNvPr id="496" name="Google Shape;496;p45"/>
          <p:cNvSpPr txBox="1"/>
          <p:nvPr/>
        </p:nvSpPr>
        <p:spPr>
          <a:xfrm>
            <a:off x="3052400"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樹狀圖</a:t>
            </a:r>
            <a:endParaRPr/>
          </a:p>
        </p:txBody>
      </p:sp>
      <p:sp>
        <p:nvSpPr>
          <p:cNvPr id="497" name="Google Shape;497;p45"/>
          <p:cNvSpPr txBox="1"/>
          <p:nvPr/>
        </p:nvSpPr>
        <p:spPr>
          <a:xfrm>
            <a:off x="868825" y="1284700"/>
            <a:ext cx="4506600" cy="19701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適合用樹狀圖的情況</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latin typeface="Times New Roman"/>
                <a:ea typeface="Times New Roman"/>
                <a:cs typeface="Times New Roman"/>
                <a:sym typeface="Times New Roman"/>
              </a:rPr>
              <a:t>大量的分層數據</a:t>
            </a:r>
            <a:endParaRPr b="1" sz="1600">
              <a:solidFill>
                <a:schemeClr val="lt1"/>
              </a:solidFill>
              <a:latin typeface="Times New Roman"/>
              <a:ea typeface="Times New Roman"/>
              <a:cs typeface="Times New Roman"/>
              <a:sym typeface="Times New Roman"/>
            </a:endParaRPr>
          </a:p>
          <a:p>
            <a:pPr indent="-330200" lvl="1" marL="914400" rtl="0" algn="l">
              <a:spcBef>
                <a:spcPts val="0"/>
              </a:spcBef>
              <a:spcAft>
                <a:spcPts val="0"/>
              </a:spcAft>
              <a:buClr>
                <a:schemeClr val="lt1"/>
              </a:buClr>
              <a:buSzPts val="1600"/>
              <a:buChar char="◆"/>
            </a:pPr>
            <a:r>
              <a:rPr b="1" lang="zh-TW" sz="1600">
                <a:solidFill>
                  <a:schemeClr val="lt1"/>
                </a:solidFill>
                <a:latin typeface="Times New Roman"/>
                <a:ea typeface="Times New Roman"/>
                <a:cs typeface="Times New Roman"/>
                <a:sym typeface="Times New Roman"/>
              </a:rPr>
              <a:t>每個部分與整體之間的比例</a:t>
            </a:r>
            <a:endParaRPr b="1" sz="1600">
              <a:solidFill>
                <a:schemeClr val="lt1"/>
              </a:solidFill>
              <a:latin typeface="Times New Roman"/>
              <a:ea typeface="Times New Roman"/>
              <a:cs typeface="Times New Roman"/>
              <a:sym typeface="Times New Roman"/>
            </a:endParaRPr>
          </a:p>
          <a:p>
            <a:pPr indent="-330200" lvl="1" marL="914400" rtl="0" algn="l">
              <a:spcBef>
                <a:spcPts val="0"/>
              </a:spcBef>
              <a:spcAft>
                <a:spcPts val="0"/>
              </a:spcAft>
              <a:buClr>
                <a:schemeClr val="lt1"/>
              </a:buClr>
              <a:buSzPts val="1600"/>
              <a:buChar char="◆"/>
            </a:pPr>
            <a:r>
              <a:rPr b="1" lang="zh-TW" sz="1600">
                <a:solidFill>
                  <a:schemeClr val="lt1"/>
                </a:solidFill>
                <a:latin typeface="Times New Roman"/>
                <a:ea typeface="Times New Roman"/>
                <a:cs typeface="Times New Roman"/>
                <a:sym typeface="Times New Roman"/>
              </a:rPr>
              <a:t>層次結構中指標</a:t>
            </a:r>
            <a:endParaRPr b="1" sz="16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b="1" lang="zh-TW" sz="1600">
                <a:solidFill>
                  <a:schemeClr val="lt1"/>
                </a:solidFill>
                <a:latin typeface="Times New Roman"/>
                <a:ea typeface="Times New Roman"/>
                <a:cs typeface="Times New Roman"/>
                <a:sym typeface="Times New Roman"/>
              </a:rPr>
              <a:t>                  在各個類別層次的分佈模式</a:t>
            </a:r>
            <a:endParaRPr b="1" sz="1600">
              <a:solidFill>
                <a:schemeClr val="lt1"/>
              </a:solidFill>
              <a:latin typeface="Times New Roman"/>
              <a:ea typeface="Times New Roman"/>
              <a:cs typeface="Times New Roman"/>
              <a:sym typeface="Times New Roman"/>
            </a:endParaRPr>
          </a:p>
          <a:p>
            <a:pPr indent="-330200" lvl="1" marL="914400" rtl="0" algn="l">
              <a:spcBef>
                <a:spcPts val="0"/>
              </a:spcBef>
              <a:spcAft>
                <a:spcPts val="0"/>
              </a:spcAft>
              <a:buClr>
                <a:schemeClr val="lt1"/>
              </a:buClr>
              <a:buSzPts val="1600"/>
              <a:buChar char="◆"/>
            </a:pPr>
            <a:r>
              <a:rPr b="1" lang="zh-TW" sz="1600">
                <a:solidFill>
                  <a:schemeClr val="lt1"/>
                </a:solidFill>
                <a:latin typeface="Times New Roman"/>
                <a:ea typeface="Times New Roman"/>
                <a:cs typeface="Times New Roman"/>
                <a:sym typeface="Times New Roman"/>
              </a:rPr>
              <a:t>要使用大小或色彩編碼區分或顯示屬性</a:t>
            </a:r>
            <a:endParaRPr b="1" sz="1600" u="sng">
              <a:solidFill>
                <a:schemeClr val="lt1"/>
              </a:solidFill>
            </a:endParaRPr>
          </a:p>
        </p:txBody>
      </p:sp>
      <p:sp>
        <p:nvSpPr>
          <p:cNvPr id="498" name="Google Shape;498;p45"/>
          <p:cNvSpPr txBox="1"/>
          <p:nvPr/>
        </p:nvSpPr>
        <p:spPr>
          <a:xfrm>
            <a:off x="5583700" y="324375"/>
            <a:ext cx="6672600" cy="77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499" name="Google Shape;499;p45"/>
          <p:cNvPicPr preferRelativeResize="0"/>
          <p:nvPr/>
        </p:nvPicPr>
        <p:blipFill>
          <a:blip r:embed="rId3">
            <a:alphaModFix/>
          </a:blip>
          <a:stretch>
            <a:fillRect/>
          </a:stretch>
        </p:blipFill>
        <p:spPr>
          <a:xfrm>
            <a:off x="5531825" y="272238"/>
            <a:ext cx="3279725" cy="4599025"/>
          </a:xfrm>
          <a:prstGeom prst="rect">
            <a:avLst/>
          </a:prstGeom>
          <a:noFill/>
          <a:ln>
            <a:noFill/>
          </a:ln>
        </p:spPr>
      </p:pic>
      <p:sp>
        <p:nvSpPr>
          <p:cNvPr id="500" name="Google Shape;500;p45"/>
          <p:cNvSpPr txBox="1"/>
          <p:nvPr/>
        </p:nvSpPr>
        <p:spPr>
          <a:xfrm>
            <a:off x="5531825" y="464865"/>
            <a:ext cx="3000000" cy="2765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491"/>
                                        </p:tgtEl>
                                        <p:attrNameLst>
                                          <p:attrName>style.visibility</p:attrName>
                                        </p:attrNameLst>
                                      </p:cBhvr>
                                      <p:to>
                                        <p:strVal val="visible"/>
                                      </p:to>
                                    </p:set>
                                    <p:anim calcmode="lin" valueType="num">
                                      <p:cBhvr additive="base">
                                        <p:cTn dur="300"/>
                                        <p:tgtEl>
                                          <p:spTgt spid="491"/>
                                        </p:tgtEl>
                                        <p:attrNameLst>
                                          <p:attrName>ppt_y</p:attrName>
                                        </p:attrNameLst>
                                      </p:cBhvr>
                                      <p:tavLst>
                                        <p:tav fmla="" tm="0">
                                          <p:val>
                                            <p:strVal val="#ppt_y+1"/>
                                          </p:val>
                                        </p:tav>
                                        <p:tav fmla="" tm="100000">
                                          <p:val>
                                            <p:strVal val="#ppt_y"/>
                                          </p:val>
                                        </p:tav>
                                      </p:tavLst>
                                    </p:anim>
                                  </p:childTnLst>
                                </p:cTn>
                              </p:par>
                            </p:childTnLst>
                          </p:cTn>
                        </p:par>
                        <p:par>
                          <p:cTn fill="hold">
                            <p:stCondLst>
                              <p:cond delay="300"/>
                            </p:stCondLst>
                            <p:childTnLst>
                              <p:par>
                                <p:cTn fill="hold" nodeType="afterEffect" presetClass="entr" presetID="2" presetSubtype="4">
                                  <p:stCondLst>
                                    <p:cond delay="0"/>
                                  </p:stCondLst>
                                  <p:childTnLst>
                                    <p:set>
                                      <p:cBhvr>
                                        <p:cTn dur="1" fill="hold">
                                          <p:stCondLst>
                                            <p:cond delay="0"/>
                                          </p:stCondLst>
                                        </p:cTn>
                                        <p:tgtEl>
                                          <p:spTgt spid="492"/>
                                        </p:tgtEl>
                                        <p:attrNameLst>
                                          <p:attrName>style.visibility</p:attrName>
                                        </p:attrNameLst>
                                      </p:cBhvr>
                                      <p:to>
                                        <p:strVal val="visible"/>
                                      </p:to>
                                    </p:set>
                                    <p:anim calcmode="lin" valueType="num">
                                      <p:cBhvr additive="base">
                                        <p:cTn dur="300"/>
                                        <p:tgtEl>
                                          <p:spTgt spid="492"/>
                                        </p:tgtEl>
                                        <p:attrNameLst>
                                          <p:attrName>ppt_y</p:attrName>
                                        </p:attrNameLst>
                                      </p:cBhvr>
                                      <p:tavLst>
                                        <p:tav fmla="" tm="0">
                                          <p:val>
                                            <p:strVal val="#ppt_y+1"/>
                                          </p:val>
                                        </p:tav>
                                        <p:tav fmla="" tm="100000">
                                          <p:val>
                                            <p:strVal val="#ppt_y"/>
                                          </p:val>
                                        </p:tav>
                                      </p:tavLst>
                                    </p:anim>
                                  </p:childTnLst>
                                </p:cTn>
                              </p:par>
                            </p:childTnLst>
                          </p:cTn>
                        </p:par>
                        <p:par>
                          <p:cTn fill="hold">
                            <p:stCondLst>
                              <p:cond delay="600"/>
                            </p:stCondLst>
                            <p:childTnLst>
                              <p:par>
                                <p:cTn fill="hold" nodeType="afterEffect" presetClass="entr" presetID="2" presetSubtype="4">
                                  <p:stCondLst>
                                    <p:cond delay="0"/>
                                  </p:stCondLst>
                                  <p:childTnLst>
                                    <p:set>
                                      <p:cBhvr>
                                        <p:cTn dur="1" fill="hold">
                                          <p:stCondLst>
                                            <p:cond delay="0"/>
                                          </p:stCondLst>
                                        </p:cTn>
                                        <p:tgtEl>
                                          <p:spTgt spid="493"/>
                                        </p:tgtEl>
                                        <p:attrNameLst>
                                          <p:attrName>style.visibility</p:attrName>
                                        </p:attrNameLst>
                                      </p:cBhvr>
                                      <p:to>
                                        <p:strVal val="visible"/>
                                      </p:to>
                                    </p:set>
                                    <p:anim calcmode="lin" valueType="num">
                                      <p:cBhvr additive="base">
                                        <p:cTn dur="300"/>
                                        <p:tgtEl>
                                          <p:spTgt spid="493"/>
                                        </p:tgtEl>
                                        <p:attrNameLst>
                                          <p:attrName>ppt_y</p:attrName>
                                        </p:attrNameLst>
                                      </p:cBhvr>
                                      <p:tavLst>
                                        <p:tav fmla="" tm="0">
                                          <p:val>
                                            <p:strVal val="#ppt_y+1"/>
                                          </p:val>
                                        </p:tav>
                                        <p:tav fmla="" tm="100000">
                                          <p:val>
                                            <p:strVal val="#ppt_y"/>
                                          </p:val>
                                        </p:tav>
                                      </p:tavLst>
                                    </p:anim>
                                  </p:childTnLst>
                                </p:cTn>
                              </p:par>
                            </p:childTnLst>
                          </p:cTn>
                        </p:par>
                        <p:par>
                          <p:cTn fill="hold">
                            <p:stCondLst>
                              <p:cond delay="900"/>
                            </p:stCondLst>
                            <p:childTnLst>
                              <p:par>
                                <p:cTn fill="hold" nodeType="afterEffect" presetClass="entr" presetID="2" presetSubtype="4">
                                  <p:stCondLst>
                                    <p:cond delay="0"/>
                                  </p:stCondLst>
                                  <p:childTnLst>
                                    <p:set>
                                      <p:cBhvr>
                                        <p:cTn dur="1" fill="hold">
                                          <p:stCondLst>
                                            <p:cond delay="0"/>
                                          </p:stCondLst>
                                        </p:cTn>
                                        <p:tgtEl>
                                          <p:spTgt spid="494"/>
                                        </p:tgtEl>
                                        <p:attrNameLst>
                                          <p:attrName>style.visibility</p:attrName>
                                        </p:attrNameLst>
                                      </p:cBhvr>
                                      <p:to>
                                        <p:strVal val="visible"/>
                                      </p:to>
                                    </p:set>
                                    <p:anim calcmode="lin" valueType="num">
                                      <p:cBhvr additive="base">
                                        <p:cTn dur="300"/>
                                        <p:tgtEl>
                                          <p:spTgt spid="494"/>
                                        </p:tgtEl>
                                        <p:attrNameLst>
                                          <p:attrName>ppt_y</p:attrName>
                                        </p:attrNameLst>
                                      </p:cBhvr>
                                      <p:tavLst>
                                        <p:tav fmla="" tm="0">
                                          <p:val>
                                            <p:strVal val="#ppt_y+1"/>
                                          </p:val>
                                        </p:tav>
                                        <p:tav fmla="" tm="100000">
                                          <p:val>
                                            <p:strVal val="#ppt_y"/>
                                          </p:val>
                                        </p:tav>
                                      </p:tavLst>
                                    </p:anim>
                                  </p:childTnLst>
                                </p:cTn>
                              </p:par>
                            </p:childTnLst>
                          </p:cTn>
                        </p:par>
                        <p:par>
                          <p:cTn fill="hold">
                            <p:stCondLst>
                              <p:cond delay="1200"/>
                            </p:stCondLst>
                            <p:childTnLst>
                              <p:par>
                                <p:cTn fill="hold" nodeType="afterEffect" presetClass="entr" presetID="2" presetSubtype="4">
                                  <p:stCondLst>
                                    <p:cond delay="0"/>
                                  </p:stCondLst>
                                  <p:childTnLst>
                                    <p:set>
                                      <p:cBhvr>
                                        <p:cTn dur="1" fill="hold">
                                          <p:stCondLst>
                                            <p:cond delay="0"/>
                                          </p:stCondLst>
                                        </p:cTn>
                                        <p:tgtEl>
                                          <p:spTgt spid="495"/>
                                        </p:tgtEl>
                                        <p:attrNameLst>
                                          <p:attrName>style.visibility</p:attrName>
                                        </p:attrNameLst>
                                      </p:cBhvr>
                                      <p:to>
                                        <p:strVal val="visible"/>
                                      </p:to>
                                    </p:set>
                                    <p:anim calcmode="lin" valueType="num">
                                      <p:cBhvr additive="base">
                                        <p:cTn dur="300"/>
                                        <p:tgtEl>
                                          <p:spTgt spid="495"/>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504" name="Shape 504"/>
        <p:cNvGrpSpPr/>
        <p:nvPr/>
      </p:nvGrpSpPr>
      <p:grpSpPr>
        <a:xfrm>
          <a:off x="0" y="0"/>
          <a:ext cx="0" cy="0"/>
          <a:chOff x="0" y="0"/>
          <a:chExt cx="0" cy="0"/>
        </a:xfrm>
      </p:grpSpPr>
      <p:sp>
        <p:nvSpPr>
          <p:cNvPr id="505" name="Google Shape;505;p46"/>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506" name="Google Shape;506;p46"/>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507" name="Google Shape;507;p46"/>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508" name="Google Shape;508;p46"/>
          <p:cNvSpPr/>
          <p:nvPr/>
        </p:nvSpPr>
        <p:spPr>
          <a:xfrm>
            <a:off x="-2684400" y="2940125"/>
            <a:ext cx="3413400" cy="10110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509" name="Google Shape;509;p46"/>
          <p:cNvSpPr/>
          <p:nvPr/>
        </p:nvSpPr>
        <p:spPr>
          <a:xfrm>
            <a:off x="-1936825" y="3971525"/>
            <a:ext cx="4342200" cy="12318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有關聯性</a:t>
            </a:r>
            <a:endParaRPr/>
          </a:p>
        </p:txBody>
      </p:sp>
      <p:sp>
        <p:nvSpPr>
          <p:cNvPr id="510" name="Google Shape;510;p46"/>
          <p:cNvSpPr txBox="1"/>
          <p:nvPr/>
        </p:nvSpPr>
        <p:spPr>
          <a:xfrm>
            <a:off x="3040075"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魚骨圖</a:t>
            </a:r>
            <a:endParaRPr/>
          </a:p>
        </p:txBody>
      </p:sp>
      <p:sp>
        <p:nvSpPr>
          <p:cNvPr id="511" name="Google Shape;511;p46"/>
          <p:cNvSpPr txBox="1"/>
          <p:nvPr/>
        </p:nvSpPr>
        <p:spPr>
          <a:xfrm>
            <a:off x="969600" y="691025"/>
            <a:ext cx="6672600" cy="1477500"/>
          </a:xfrm>
          <a:prstGeom prst="rect">
            <a:avLst/>
          </a:prstGeom>
          <a:noFill/>
          <a:ln>
            <a:noFill/>
          </a:ln>
        </p:spPr>
        <p:txBody>
          <a:bodyPr anchorCtr="0" anchor="t" bIns="91425" lIns="91425" spcFirstLastPara="1" rIns="91425" wrap="square" tIns="91425">
            <a:spAutoFit/>
          </a:bodyPr>
          <a:lstStyle/>
          <a:p>
            <a:pPr indent="-355600" lvl="0" marL="457200" rtl="0" algn="l">
              <a:spcBef>
                <a:spcPts val="0"/>
              </a:spcBef>
              <a:spcAft>
                <a:spcPts val="0"/>
              </a:spcAft>
              <a:buClr>
                <a:schemeClr val="lt1"/>
              </a:buClr>
              <a:buSzPts val="2000"/>
              <a:buChar char="➔"/>
            </a:pPr>
            <a:r>
              <a:rPr b="1" lang="zh-TW" sz="2000" u="sng">
                <a:solidFill>
                  <a:schemeClr val="lt1"/>
                </a:solidFill>
              </a:rPr>
              <a:t>什麼是魚骨圖？</a:t>
            </a:r>
            <a:endParaRPr b="1" sz="2000" u="sng">
              <a:solidFill>
                <a:schemeClr val="lt1"/>
              </a:solidFill>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也稱因果圖</a:t>
            </a:r>
            <a:endParaRPr b="1" sz="1600">
              <a:solidFill>
                <a:schemeClr val="lt1"/>
              </a:solidFill>
              <a:highlight>
                <a:srgbClr val="351C75"/>
              </a:highlight>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發現問題「根本原因」的一種方法。</a:t>
            </a:r>
            <a:endParaRPr b="1" sz="1600">
              <a:solidFill>
                <a:schemeClr val="lt1"/>
              </a:solidFill>
              <a:highlight>
                <a:srgbClr val="351C75"/>
              </a:highlight>
            </a:endParaRPr>
          </a:p>
          <a:p>
            <a:pPr indent="-330200" lvl="1" marL="914400" rtl="0" algn="l">
              <a:spcBef>
                <a:spcPts val="0"/>
              </a:spcBef>
              <a:spcAft>
                <a:spcPts val="0"/>
              </a:spcAft>
              <a:buClr>
                <a:schemeClr val="lt1"/>
              </a:buClr>
              <a:buSzPts val="1600"/>
              <a:buChar char="◆"/>
            </a:pPr>
            <a:r>
              <a:rPr b="1" lang="zh-TW" sz="1600">
                <a:solidFill>
                  <a:schemeClr val="lt1"/>
                </a:solidFill>
                <a:highlight>
                  <a:srgbClr val="351C75"/>
                </a:highlight>
              </a:rPr>
              <a:t>魚頭為設計目標，支骨為達成目標的各種因素</a:t>
            </a:r>
            <a:endParaRPr b="1" sz="1600">
              <a:solidFill>
                <a:schemeClr val="lt1"/>
              </a:solidFill>
              <a:highlight>
                <a:srgbClr val="351C75"/>
              </a:highlight>
            </a:endParaRPr>
          </a:p>
          <a:p>
            <a:pPr indent="0" lvl="0" marL="914400" rtl="0" algn="l">
              <a:spcBef>
                <a:spcPts val="0"/>
              </a:spcBef>
              <a:spcAft>
                <a:spcPts val="0"/>
              </a:spcAft>
              <a:buNone/>
            </a:pPr>
            <a:r>
              <a:rPr b="1" lang="zh-TW" sz="1600">
                <a:solidFill>
                  <a:schemeClr val="lt1"/>
                </a:solidFill>
                <a:highlight>
                  <a:srgbClr val="351C75"/>
                </a:highlight>
              </a:rPr>
              <a:t>魚刺部份則為各因素下可能的內容或選擇方案。</a:t>
            </a:r>
            <a:endParaRPr b="1" sz="1600">
              <a:solidFill>
                <a:schemeClr val="lt1"/>
              </a:solidFill>
              <a:highlight>
                <a:srgbClr val="351C75"/>
              </a:highlight>
            </a:endParaRPr>
          </a:p>
        </p:txBody>
      </p:sp>
      <p:sp>
        <p:nvSpPr>
          <p:cNvPr id="512" name="Google Shape;512;p46"/>
          <p:cNvSpPr txBox="1"/>
          <p:nvPr/>
        </p:nvSpPr>
        <p:spPr>
          <a:xfrm flipH="1">
            <a:off x="-185575" y="-431100"/>
            <a:ext cx="839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600" u="sng">
              <a:solidFill>
                <a:schemeClr val="lt1"/>
              </a:solidFill>
              <a:highlight>
                <a:srgbClr val="351C75"/>
              </a:highlight>
            </a:endParaRPr>
          </a:p>
        </p:txBody>
      </p:sp>
      <p:sp>
        <p:nvSpPr>
          <p:cNvPr id="513" name="Google Shape;513;p46"/>
          <p:cNvSpPr txBox="1"/>
          <p:nvPr/>
        </p:nvSpPr>
        <p:spPr>
          <a:xfrm>
            <a:off x="969600" y="2032750"/>
            <a:ext cx="7336500" cy="20388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Clr>
                <a:schemeClr val="lt1"/>
              </a:buClr>
              <a:buSzPts val="2000"/>
              <a:buChar char="➔"/>
            </a:pPr>
            <a:r>
              <a:rPr b="1" lang="zh-TW" sz="2000" u="sng">
                <a:solidFill>
                  <a:schemeClr val="lt1"/>
                </a:solidFill>
                <a:highlight>
                  <a:srgbClr val="351C75"/>
                </a:highlight>
              </a:rPr>
              <a:t>魚骨圖的應用場景</a:t>
            </a:r>
            <a:endParaRPr b="1" sz="2000" u="sng">
              <a:solidFill>
                <a:schemeClr val="lt1"/>
              </a:solidFill>
              <a:highlight>
                <a:srgbClr val="351C75"/>
              </a:highlight>
            </a:endParaRPr>
          </a:p>
          <a:p>
            <a:pPr indent="-342900" lvl="1" marL="914400" rtl="0" algn="l">
              <a:lnSpc>
                <a:spcPct val="115000"/>
              </a:lnSpc>
              <a:spcBef>
                <a:spcPts val="0"/>
              </a:spcBef>
              <a:spcAft>
                <a:spcPts val="0"/>
              </a:spcAft>
              <a:buClr>
                <a:schemeClr val="lt1"/>
              </a:buClr>
              <a:buSzPts val="1800"/>
              <a:buChar char="◆"/>
            </a:pPr>
            <a:r>
              <a:rPr b="1" lang="zh-TW" sz="1600">
                <a:solidFill>
                  <a:schemeClr val="lt1"/>
                </a:solidFill>
                <a:highlight>
                  <a:srgbClr val="351C75"/>
                </a:highlight>
              </a:rPr>
              <a:t>解決生產管理等工業流程中涉及到的複雜難題</a:t>
            </a:r>
            <a:endParaRPr b="1" sz="1600">
              <a:solidFill>
                <a:schemeClr val="lt1"/>
              </a:solidFill>
              <a:highlight>
                <a:srgbClr val="351C75"/>
              </a:highlight>
            </a:endParaRPr>
          </a:p>
          <a:p>
            <a:pPr indent="-342900" lvl="1" marL="914400" rtl="0" algn="l">
              <a:lnSpc>
                <a:spcPct val="115000"/>
              </a:lnSpc>
              <a:spcBef>
                <a:spcPts val="0"/>
              </a:spcBef>
              <a:spcAft>
                <a:spcPts val="0"/>
              </a:spcAft>
              <a:buClr>
                <a:schemeClr val="lt1"/>
              </a:buClr>
              <a:buSzPts val="1800"/>
              <a:buChar char="◆"/>
            </a:pPr>
            <a:r>
              <a:rPr b="1" lang="zh-TW" sz="1600">
                <a:solidFill>
                  <a:schemeClr val="lt1"/>
                </a:solidFill>
                <a:highlight>
                  <a:srgbClr val="351C75"/>
                </a:highlight>
              </a:rPr>
              <a:t>醫療及工業生產事故原因分析與對策研究</a:t>
            </a:r>
            <a:endParaRPr b="1" sz="1600">
              <a:solidFill>
                <a:schemeClr val="lt1"/>
              </a:solidFill>
              <a:highlight>
                <a:srgbClr val="351C75"/>
              </a:highlight>
            </a:endParaRPr>
          </a:p>
          <a:p>
            <a:pPr indent="0" lvl="0" marL="914400" rtl="0" algn="l">
              <a:lnSpc>
                <a:spcPct val="115000"/>
              </a:lnSpc>
              <a:spcBef>
                <a:spcPts val="0"/>
              </a:spcBef>
              <a:spcAft>
                <a:spcPts val="0"/>
              </a:spcAft>
              <a:buNone/>
            </a:pPr>
            <a:r>
              <a:t/>
            </a:r>
            <a:endParaRPr b="1" sz="1600">
              <a:solidFill>
                <a:schemeClr val="lt1"/>
              </a:solidFill>
              <a:highlight>
                <a:srgbClr val="351C75"/>
              </a:highlight>
            </a:endParaRPr>
          </a:p>
          <a:p>
            <a:pPr indent="0" lvl="0" marL="0" rtl="0" algn="l">
              <a:lnSpc>
                <a:spcPct val="115000"/>
              </a:lnSpc>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None/>
            </a:pPr>
            <a:r>
              <a:t/>
            </a:r>
            <a:endParaRPr/>
          </a:p>
        </p:txBody>
      </p:sp>
      <p:pic>
        <p:nvPicPr>
          <p:cNvPr id="514" name="Google Shape;514;p46"/>
          <p:cNvPicPr preferRelativeResize="0"/>
          <p:nvPr/>
        </p:nvPicPr>
        <p:blipFill>
          <a:blip r:embed="rId3">
            <a:alphaModFix/>
          </a:blip>
          <a:stretch>
            <a:fillRect/>
          </a:stretch>
        </p:blipFill>
        <p:spPr>
          <a:xfrm>
            <a:off x="4486050" y="3123300"/>
            <a:ext cx="4342199" cy="18872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518" name="Shape 518"/>
        <p:cNvGrpSpPr/>
        <p:nvPr/>
      </p:nvGrpSpPr>
      <p:grpSpPr>
        <a:xfrm>
          <a:off x="0" y="0"/>
          <a:ext cx="0" cy="0"/>
          <a:chOff x="0" y="0"/>
          <a:chExt cx="0" cy="0"/>
        </a:xfrm>
      </p:grpSpPr>
      <p:sp>
        <p:nvSpPr>
          <p:cNvPr id="519" name="Google Shape;519;p47"/>
          <p:cNvSpPr/>
          <p:nvPr/>
        </p:nvSpPr>
        <p:spPr>
          <a:xfrm>
            <a:off x="-2643150" y="8450"/>
            <a:ext cx="3330900" cy="9933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2800" u="none" cap="none" strike="noStrike">
              <a:solidFill>
                <a:schemeClr val="dk1"/>
              </a:solidFill>
            </a:endParaRPr>
          </a:p>
        </p:txBody>
      </p:sp>
      <p:sp>
        <p:nvSpPr>
          <p:cNvPr id="520" name="Google Shape;520;p47"/>
          <p:cNvSpPr/>
          <p:nvPr/>
        </p:nvSpPr>
        <p:spPr>
          <a:xfrm>
            <a:off x="-2643150" y="933125"/>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521" name="Google Shape;521;p47"/>
          <p:cNvSpPr/>
          <p:nvPr/>
        </p:nvSpPr>
        <p:spPr>
          <a:xfrm>
            <a:off x="-2675475" y="1926437"/>
            <a:ext cx="34134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522" name="Google Shape;522;p47"/>
          <p:cNvSpPr/>
          <p:nvPr/>
        </p:nvSpPr>
        <p:spPr>
          <a:xfrm>
            <a:off x="-2684400" y="2940125"/>
            <a:ext cx="3413400" cy="10110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523" name="Google Shape;523;p47"/>
          <p:cNvSpPr/>
          <p:nvPr/>
        </p:nvSpPr>
        <p:spPr>
          <a:xfrm>
            <a:off x="-1936825" y="3971525"/>
            <a:ext cx="4342200" cy="12318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有關聯性</a:t>
            </a:r>
            <a:endParaRPr/>
          </a:p>
        </p:txBody>
      </p:sp>
      <p:sp>
        <p:nvSpPr>
          <p:cNvPr id="524" name="Google Shape;524;p47"/>
          <p:cNvSpPr txBox="1"/>
          <p:nvPr/>
        </p:nvSpPr>
        <p:spPr>
          <a:xfrm>
            <a:off x="3052425" y="181850"/>
            <a:ext cx="5708400" cy="6465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Char char="❏"/>
            </a:pPr>
            <a:r>
              <a:rPr b="1" lang="zh-TW" sz="3000">
                <a:solidFill>
                  <a:schemeClr val="lt1"/>
                </a:solidFill>
              </a:rPr>
              <a:t>文氏圖</a:t>
            </a:r>
            <a:endParaRPr/>
          </a:p>
        </p:txBody>
      </p:sp>
      <p:sp>
        <p:nvSpPr>
          <p:cNvPr id="525" name="Google Shape;525;p47"/>
          <p:cNvSpPr txBox="1"/>
          <p:nvPr/>
        </p:nvSpPr>
        <p:spPr>
          <a:xfrm>
            <a:off x="961500" y="926750"/>
            <a:ext cx="6672600" cy="17040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什</a:t>
            </a:r>
            <a:r>
              <a:rPr b="1" lang="zh-TW" sz="2400" u="sng">
                <a:solidFill>
                  <a:srgbClr val="FFFFFF"/>
                </a:solidFill>
                <a:highlight>
                  <a:srgbClr val="351C75"/>
                </a:highlight>
              </a:rPr>
              <a:t>麼是文氏圖？</a:t>
            </a:r>
            <a:endParaRPr b="1" sz="2400" u="sng">
              <a:solidFill>
                <a:srgbClr val="FFFFFF"/>
              </a:solidFill>
              <a:highlight>
                <a:srgbClr val="351C75"/>
              </a:highlight>
            </a:endParaRPr>
          </a:p>
          <a:p>
            <a:pPr indent="-342900" lvl="1" marL="914400" rtl="0" algn="l">
              <a:spcBef>
                <a:spcPts val="0"/>
              </a:spcBef>
              <a:spcAft>
                <a:spcPts val="0"/>
              </a:spcAft>
              <a:buClr>
                <a:srgbClr val="FFFFFF"/>
              </a:buClr>
              <a:buSzPts val="1800"/>
              <a:buChar char="◆"/>
            </a:pPr>
            <a:r>
              <a:rPr b="1" lang="zh-TW" sz="1800">
                <a:solidFill>
                  <a:srgbClr val="FFFFFF"/>
                </a:solidFill>
                <a:highlight>
                  <a:srgbClr val="351C75"/>
                </a:highlight>
              </a:rPr>
              <a:t>常常被用來幫助推導關於集合運算的一些規律</a:t>
            </a:r>
            <a:endParaRPr b="1" sz="1800">
              <a:solidFill>
                <a:srgbClr val="FFFFFF"/>
              </a:solidFill>
              <a:highlight>
                <a:srgbClr val="351C75"/>
              </a:highlight>
            </a:endParaRPr>
          </a:p>
          <a:p>
            <a:pPr indent="-342900" lvl="1" marL="914400" rtl="0" algn="l">
              <a:spcBef>
                <a:spcPts val="0"/>
              </a:spcBef>
              <a:spcAft>
                <a:spcPts val="0"/>
              </a:spcAft>
              <a:buClr>
                <a:srgbClr val="FFFFFF"/>
              </a:buClr>
              <a:buSzPts val="1800"/>
              <a:buChar char="◆"/>
            </a:pPr>
            <a:r>
              <a:rPr b="1" lang="zh-TW" sz="1800">
                <a:solidFill>
                  <a:schemeClr val="lt1"/>
                </a:solidFill>
                <a:highlight>
                  <a:srgbClr val="351C75"/>
                </a:highlight>
              </a:rPr>
              <a:t>能直觀地表現出集合之間的關係</a:t>
            </a:r>
            <a:endParaRPr b="1" sz="1800">
              <a:solidFill>
                <a:schemeClr val="lt1"/>
              </a:solidFill>
              <a:highlight>
                <a:srgbClr val="351C75"/>
              </a:highlight>
            </a:endParaRPr>
          </a:p>
          <a:p>
            <a:pPr indent="-342900" lvl="1" marL="914400" rtl="0" algn="l">
              <a:lnSpc>
                <a:spcPct val="115000"/>
              </a:lnSpc>
              <a:spcBef>
                <a:spcPts val="0"/>
              </a:spcBef>
              <a:spcAft>
                <a:spcPts val="0"/>
              </a:spcAft>
              <a:buClr>
                <a:schemeClr val="lt1"/>
              </a:buClr>
              <a:buSzPts val="1800"/>
              <a:buChar char="◆"/>
            </a:pPr>
            <a:r>
              <a:rPr b="1" lang="zh-TW" sz="1800">
                <a:solidFill>
                  <a:schemeClr val="lt1"/>
                </a:solidFill>
                <a:highlight>
                  <a:srgbClr val="351C75"/>
                </a:highlight>
              </a:rPr>
              <a:t>主要用於解決關於基本概念之間的關係、基本數據之間的關係以及三段論推理等問題。</a:t>
            </a:r>
            <a:endParaRPr b="1" sz="1800">
              <a:solidFill>
                <a:schemeClr val="lt1"/>
              </a:solidFill>
              <a:highlight>
                <a:srgbClr val="351C75"/>
              </a:highlight>
            </a:endParaRPr>
          </a:p>
        </p:txBody>
      </p:sp>
      <p:pic>
        <p:nvPicPr>
          <p:cNvPr id="526" name="Google Shape;526;p47"/>
          <p:cNvPicPr preferRelativeResize="0"/>
          <p:nvPr/>
        </p:nvPicPr>
        <p:blipFill>
          <a:blip r:embed="rId3">
            <a:alphaModFix/>
          </a:blip>
          <a:stretch>
            <a:fillRect/>
          </a:stretch>
        </p:blipFill>
        <p:spPr>
          <a:xfrm>
            <a:off x="4388175" y="2571750"/>
            <a:ext cx="4572001" cy="2457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519"/>
                                        </p:tgtEl>
                                        <p:attrNameLst>
                                          <p:attrName>style.visibility</p:attrName>
                                        </p:attrNameLst>
                                      </p:cBhvr>
                                      <p:to>
                                        <p:strVal val="visible"/>
                                      </p:to>
                                    </p:set>
                                    <p:anim calcmode="lin" valueType="num">
                                      <p:cBhvr additive="base">
                                        <p:cTn dur="300"/>
                                        <p:tgtEl>
                                          <p:spTgt spid="519"/>
                                        </p:tgtEl>
                                        <p:attrNameLst>
                                          <p:attrName>ppt_y</p:attrName>
                                        </p:attrNameLst>
                                      </p:cBhvr>
                                      <p:tavLst>
                                        <p:tav fmla="" tm="0">
                                          <p:val>
                                            <p:strVal val="#ppt_y+1"/>
                                          </p:val>
                                        </p:tav>
                                        <p:tav fmla="" tm="100000">
                                          <p:val>
                                            <p:strVal val="#ppt_y"/>
                                          </p:val>
                                        </p:tav>
                                      </p:tavLst>
                                    </p:anim>
                                  </p:childTnLst>
                                </p:cTn>
                              </p:par>
                            </p:childTnLst>
                          </p:cTn>
                        </p:par>
                        <p:par>
                          <p:cTn fill="hold">
                            <p:stCondLst>
                              <p:cond delay="300"/>
                            </p:stCondLst>
                            <p:childTnLst>
                              <p:par>
                                <p:cTn fill="hold" nodeType="afterEffect" presetClass="entr" presetID="2" presetSubtype="4">
                                  <p:stCondLst>
                                    <p:cond delay="0"/>
                                  </p:stCondLst>
                                  <p:childTnLst>
                                    <p:set>
                                      <p:cBhvr>
                                        <p:cTn dur="1" fill="hold">
                                          <p:stCondLst>
                                            <p:cond delay="0"/>
                                          </p:stCondLst>
                                        </p:cTn>
                                        <p:tgtEl>
                                          <p:spTgt spid="520"/>
                                        </p:tgtEl>
                                        <p:attrNameLst>
                                          <p:attrName>style.visibility</p:attrName>
                                        </p:attrNameLst>
                                      </p:cBhvr>
                                      <p:to>
                                        <p:strVal val="visible"/>
                                      </p:to>
                                    </p:set>
                                    <p:anim calcmode="lin" valueType="num">
                                      <p:cBhvr additive="base">
                                        <p:cTn dur="300"/>
                                        <p:tgtEl>
                                          <p:spTgt spid="520"/>
                                        </p:tgtEl>
                                        <p:attrNameLst>
                                          <p:attrName>ppt_y</p:attrName>
                                        </p:attrNameLst>
                                      </p:cBhvr>
                                      <p:tavLst>
                                        <p:tav fmla="" tm="0">
                                          <p:val>
                                            <p:strVal val="#ppt_y+1"/>
                                          </p:val>
                                        </p:tav>
                                        <p:tav fmla="" tm="100000">
                                          <p:val>
                                            <p:strVal val="#ppt_y"/>
                                          </p:val>
                                        </p:tav>
                                      </p:tavLst>
                                    </p:anim>
                                  </p:childTnLst>
                                </p:cTn>
                              </p:par>
                            </p:childTnLst>
                          </p:cTn>
                        </p:par>
                        <p:par>
                          <p:cTn fill="hold">
                            <p:stCondLst>
                              <p:cond delay="600"/>
                            </p:stCondLst>
                            <p:childTnLst>
                              <p:par>
                                <p:cTn fill="hold" nodeType="afterEffect" presetClass="entr" presetID="2" presetSubtype="4">
                                  <p:stCondLst>
                                    <p:cond delay="0"/>
                                  </p:stCondLst>
                                  <p:childTnLst>
                                    <p:set>
                                      <p:cBhvr>
                                        <p:cTn dur="1" fill="hold">
                                          <p:stCondLst>
                                            <p:cond delay="0"/>
                                          </p:stCondLst>
                                        </p:cTn>
                                        <p:tgtEl>
                                          <p:spTgt spid="521"/>
                                        </p:tgtEl>
                                        <p:attrNameLst>
                                          <p:attrName>style.visibility</p:attrName>
                                        </p:attrNameLst>
                                      </p:cBhvr>
                                      <p:to>
                                        <p:strVal val="visible"/>
                                      </p:to>
                                    </p:set>
                                    <p:anim calcmode="lin" valueType="num">
                                      <p:cBhvr additive="base">
                                        <p:cTn dur="300"/>
                                        <p:tgtEl>
                                          <p:spTgt spid="521"/>
                                        </p:tgtEl>
                                        <p:attrNameLst>
                                          <p:attrName>ppt_y</p:attrName>
                                        </p:attrNameLst>
                                      </p:cBhvr>
                                      <p:tavLst>
                                        <p:tav fmla="" tm="0">
                                          <p:val>
                                            <p:strVal val="#ppt_y+1"/>
                                          </p:val>
                                        </p:tav>
                                        <p:tav fmla="" tm="100000">
                                          <p:val>
                                            <p:strVal val="#ppt_y"/>
                                          </p:val>
                                        </p:tav>
                                      </p:tavLst>
                                    </p:anim>
                                  </p:childTnLst>
                                </p:cTn>
                              </p:par>
                            </p:childTnLst>
                          </p:cTn>
                        </p:par>
                        <p:par>
                          <p:cTn fill="hold">
                            <p:stCondLst>
                              <p:cond delay="900"/>
                            </p:stCondLst>
                            <p:childTnLst>
                              <p:par>
                                <p:cTn fill="hold" nodeType="afterEffect" presetClass="entr" presetID="2" presetSubtype="4">
                                  <p:stCondLst>
                                    <p:cond delay="0"/>
                                  </p:stCondLst>
                                  <p:childTnLst>
                                    <p:set>
                                      <p:cBhvr>
                                        <p:cTn dur="1" fill="hold">
                                          <p:stCondLst>
                                            <p:cond delay="0"/>
                                          </p:stCondLst>
                                        </p:cTn>
                                        <p:tgtEl>
                                          <p:spTgt spid="522"/>
                                        </p:tgtEl>
                                        <p:attrNameLst>
                                          <p:attrName>style.visibility</p:attrName>
                                        </p:attrNameLst>
                                      </p:cBhvr>
                                      <p:to>
                                        <p:strVal val="visible"/>
                                      </p:to>
                                    </p:set>
                                    <p:anim calcmode="lin" valueType="num">
                                      <p:cBhvr additive="base">
                                        <p:cTn dur="300"/>
                                        <p:tgtEl>
                                          <p:spTgt spid="522"/>
                                        </p:tgtEl>
                                        <p:attrNameLst>
                                          <p:attrName>ppt_y</p:attrName>
                                        </p:attrNameLst>
                                      </p:cBhvr>
                                      <p:tavLst>
                                        <p:tav fmla="" tm="0">
                                          <p:val>
                                            <p:strVal val="#ppt_y+1"/>
                                          </p:val>
                                        </p:tav>
                                        <p:tav fmla="" tm="100000">
                                          <p:val>
                                            <p:strVal val="#ppt_y"/>
                                          </p:val>
                                        </p:tav>
                                      </p:tavLst>
                                    </p:anim>
                                  </p:childTnLst>
                                </p:cTn>
                              </p:par>
                            </p:childTnLst>
                          </p:cTn>
                        </p:par>
                        <p:par>
                          <p:cTn fill="hold">
                            <p:stCondLst>
                              <p:cond delay="1200"/>
                            </p:stCondLst>
                            <p:childTnLst>
                              <p:par>
                                <p:cTn fill="hold" nodeType="afterEffect" presetClass="entr" presetID="2" presetSubtype="4">
                                  <p:stCondLst>
                                    <p:cond delay="0"/>
                                  </p:stCondLst>
                                  <p:childTnLst>
                                    <p:set>
                                      <p:cBhvr>
                                        <p:cTn dur="1" fill="hold">
                                          <p:stCondLst>
                                            <p:cond delay="0"/>
                                          </p:stCondLst>
                                        </p:cTn>
                                        <p:tgtEl>
                                          <p:spTgt spid="523"/>
                                        </p:tgtEl>
                                        <p:attrNameLst>
                                          <p:attrName>style.visibility</p:attrName>
                                        </p:attrNameLst>
                                      </p:cBhvr>
                                      <p:to>
                                        <p:strVal val="visible"/>
                                      </p:to>
                                    </p:set>
                                    <p:anim calcmode="lin" valueType="num">
                                      <p:cBhvr additive="base">
                                        <p:cTn dur="300"/>
                                        <p:tgtEl>
                                          <p:spTgt spid="52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530" name="Shape 530"/>
        <p:cNvGrpSpPr/>
        <p:nvPr/>
      </p:nvGrpSpPr>
      <p:grpSpPr>
        <a:xfrm>
          <a:off x="0" y="0"/>
          <a:ext cx="0" cy="0"/>
          <a:chOff x="0" y="0"/>
          <a:chExt cx="0" cy="0"/>
        </a:xfrm>
      </p:grpSpPr>
      <p:cxnSp>
        <p:nvCxnSpPr>
          <p:cNvPr id="531" name="Google Shape;531;p48"/>
          <p:cNvCxnSpPr/>
          <p:nvPr/>
        </p:nvCxnSpPr>
        <p:spPr>
          <a:xfrm flipH="1">
            <a:off x="4827975" y="-25200"/>
            <a:ext cx="2476200" cy="5193900"/>
          </a:xfrm>
          <a:prstGeom prst="straightConnector1">
            <a:avLst/>
          </a:prstGeom>
          <a:noFill/>
          <a:ln cap="flat" cmpd="sng" w="38100">
            <a:solidFill>
              <a:srgbClr val="D9D2E9"/>
            </a:solidFill>
            <a:prstDash val="solid"/>
            <a:round/>
            <a:headEnd len="med" w="med" type="none"/>
            <a:tailEnd len="med" w="med" type="none"/>
          </a:ln>
        </p:spPr>
      </p:cxnSp>
      <p:cxnSp>
        <p:nvCxnSpPr>
          <p:cNvPr id="532" name="Google Shape;532;p48"/>
          <p:cNvCxnSpPr/>
          <p:nvPr/>
        </p:nvCxnSpPr>
        <p:spPr>
          <a:xfrm>
            <a:off x="-70450" y="3321625"/>
            <a:ext cx="9491700" cy="1821900"/>
          </a:xfrm>
          <a:prstGeom prst="straightConnector1">
            <a:avLst/>
          </a:prstGeom>
          <a:noFill/>
          <a:ln cap="flat" cmpd="sng" w="38100">
            <a:solidFill>
              <a:srgbClr val="EAD1DC"/>
            </a:solidFill>
            <a:prstDash val="solid"/>
            <a:round/>
            <a:headEnd len="med" w="med" type="none"/>
            <a:tailEnd len="med" w="med" type="none"/>
          </a:ln>
        </p:spPr>
      </p:cxnSp>
      <p:cxnSp>
        <p:nvCxnSpPr>
          <p:cNvPr id="533" name="Google Shape;533;p48"/>
          <p:cNvCxnSpPr/>
          <p:nvPr/>
        </p:nvCxnSpPr>
        <p:spPr>
          <a:xfrm>
            <a:off x="265000" y="-45300"/>
            <a:ext cx="1721100" cy="5234100"/>
          </a:xfrm>
          <a:prstGeom prst="straightConnector1">
            <a:avLst/>
          </a:prstGeom>
          <a:noFill/>
          <a:ln cap="flat" cmpd="sng" w="38100">
            <a:solidFill>
              <a:srgbClr val="FEEDD8"/>
            </a:solidFill>
            <a:prstDash val="solid"/>
            <a:round/>
            <a:headEnd len="med" w="med" type="none"/>
            <a:tailEnd len="med" w="med" type="none"/>
          </a:ln>
        </p:spPr>
      </p:cxnSp>
      <p:sp>
        <p:nvSpPr>
          <p:cNvPr id="534" name="Google Shape;534;p48"/>
          <p:cNvSpPr txBox="1"/>
          <p:nvPr/>
        </p:nvSpPr>
        <p:spPr>
          <a:xfrm>
            <a:off x="1127350" y="1033025"/>
            <a:ext cx="7335000" cy="3230400"/>
          </a:xfrm>
          <a:prstGeom prst="rect">
            <a:avLst/>
          </a:prstGeom>
          <a:noFill/>
          <a:ln>
            <a:noFill/>
          </a:ln>
        </p:spPr>
        <p:txBody>
          <a:bodyPr anchorCtr="0" anchor="ctr" bIns="91425" lIns="91425" spcFirstLastPara="1" rIns="91425" wrap="square" tIns="91425">
            <a:noAutofit/>
          </a:bodyPr>
          <a:lstStyle/>
          <a:p>
            <a:pPr indent="-381000" lvl="0" marL="457200" rtl="0" algn="l">
              <a:spcBef>
                <a:spcPts val="0"/>
              </a:spcBef>
              <a:spcAft>
                <a:spcPts val="0"/>
              </a:spcAft>
              <a:buClr>
                <a:srgbClr val="2D3748"/>
              </a:buClr>
              <a:buSzPts val="2400"/>
              <a:buChar char="●"/>
            </a:pPr>
            <a:r>
              <a:rPr b="1" lang="zh-TW" sz="2400">
                <a:solidFill>
                  <a:srgbClr val="2D3748"/>
                </a:solidFill>
                <a:highlight>
                  <a:schemeClr val="lt1"/>
                </a:highlight>
              </a:rPr>
              <a:t>易於理解數據</a:t>
            </a:r>
            <a:endParaRPr b="1" sz="2400">
              <a:solidFill>
                <a:srgbClr val="2D3748"/>
              </a:solidFill>
              <a:highlight>
                <a:schemeClr val="lt1"/>
              </a:highlight>
            </a:endParaRPr>
          </a:p>
          <a:p>
            <a:pPr indent="-381000" lvl="0" marL="457200" rtl="0" algn="l">
              <a:spcBef>
                <a:spcPts val="0"/>
              </a:spcBef>
              <a:spcAft>
                <a:spcPts val="0"/>
              </a:spcAft>
              <a:buClr>
                <a:srgbClr val="2D3748"/>
              </a:buClr>
              <a:buSzPts val="2400"/>
              <a:buChar char="●"/>
            </a:pPr>
            <a:r>
              <a:rPr b="1" lang="zh-TW" sz="2400">
                <a:solidFill>
                  <a:srgbClr val="2D3748"/>
                </a:solidFill>
                <a:highlight>
                  <a:schemeClr val="lt1"/>
                </a:highlight>
              </a:rPr>
              <a:t>具有優秀的動態效果和強大的交互體驗</a:t>
            </a:r>
            <a:endParaRPr b="1" sz="2400">
              <a:solidFill>
                <a:srgbClr val="2D3748"/>
              </a:solidFill>
              <a:highlight>
                <a:schemeClr val="lt1"/>
              </a:highlight>
            </a:endParaRPr>
          </a:p>
          <a:p>
            <a:pPr indent="-381000" lvl="0" marL="457200" rtl="0" algn="l">
              <a:spcBef>
                <a:spcPts val="0"/>
              </a:spcBef>
              <a:spcAft>
                <a:spcPts val="0"/>
              </a:spcAft>
              <a:buClr>
                <a:srgbClr val="2D3748"/>
              </a:buClr>
              <a:buSzPts val="2400"/>
              <a:buChar char="●"/>
            </a:pPr>
            <a:r>
              <a:rPr b="1" lang="zh-TW" sz="2400">
                <a:solidFill>
                  <a:srgbClr val="2D3748"/>
                </a:solidFill>
                <a:highlight>
                  <a:schemeClr val="lt1"/>
                </a:highlight>
              </a:rPr>
              <a:t>統合視覺解讀的需求</a:t>
            </a:r>
            <a:endParaRPr b="1" sz="2400">
              <a:solidFill>
                <a:srgbClr val="2D3748"/>
              </a:solidFill>
              <a:highlight>
                <a:schemeClr val="lt1"/>
              </a:highlight>
            </a:endParaRPr>
          </a:p>
          <a:p>
            <a:pPr indent="-381000" lvl="0" marL="457200" rtl="0" algn="l">
              <a:spcBef>
                <a:spcPts val="0"/>
              </a:spcBef>
              <a:spcAft>
                <a:spcPts val="0"/>
              </a:spcAft>
              <a:buClr>
                <a:srgbClr val="2D3748"/>
              </a:buClr>
              <a:buSzPts val="2400"/>
              <a:buChar char="●"/>
            </a:pPr>
            <a:r>
              <a:rPr b="1" lang="zh-TW" sz="2400">
                <a:solidFill>
                  <a:srgbClr val="2D3748"/>
                </a:solidFill>
                <a:highlight>
                  <a:schemeClr val="lt1"/>
                </a:highlight>
              </a:rPr>
              <a:t>增加商業溝通效率</a:t>
            </a:r>
            <a:endParaRPr b="1" sz="2400">
              <a:solidFill>
                <a:srgbClr val="2D3748"/>
              </a:solidFill>
              <a:highlight>
                <a:schemeClr val="lt1"/>
              </a:highlight>
            </a:endParaRPr>
          </a:p>
          <a:p>
            <a:pPr indent="-381000" lvl="0" marL="457200" rtl="0" algn="l">
              <a:spcBef>
                <a:spcPts val="0"/>
              </a:spcBef>
              <a:spcAft>
                <a:spcPts val="0"/>
              </a:spcAft>
              <a:buClr>
                <a:srgbClr val="2D3748"/>
              </a:buClr>
              <a:buSzPts val="2400"/>
              <a:buChar char="●"/>
            </a:pPr>
            <a:r>
              <a:rPr b="1" lang="zh-TW" sz="2400">
                <a:solidFill>
                  <a:srgbClr val="2D3748"/>
                </a:solidFill>
                <a:highlight>
                  <a:schemeClr val="lt1"/>
                </a:highlight>
              </a:rPr>
              <a:t>使人們更願意吸收理解資料</a:t>
            </a:r>
            <a:endParaRPr b="1" sz="2400">
              <a:solidFill>
                <a:srgbClr val="2D3748"/>
              </a:solidFill>
              <a:highlight>
                <a:schemeClr val="lt1"/>
              </a:highlight>
            </a:endParaRPr>
          </a:p>
        </p:txBody>
      </p:sp>
      <p:sp>
        <p:nvSpPr>
          <p:cNvPr id="535" name="Google Shape;535;p48"/>
          <p:cNvSpPr txBox="1"/>
          <p:nvPr/>
        </p:nvSpPr>
        <p:spPr>
          <a:xfrm>
            <a:off x="1593525" y="217750"/>
            <a:ext cx="54162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sz="3000">
              <a:solidFill>
                <a:schemeClr val="lt1"/>
              </a:solidFill>
            </a:endParaRPr>
          </a:p>
        </p:txBody>
      </p:sp>
      <p:cxnSp>
        <p:nvCxnSpPr>
          <p:cNvPr id="536" name="Google Shape;536;p48"/>
          <p:cNvCxnSpPr/>
          <p:nvPr/>
        </p:nvCxnSpPr>
        <p:spPr>
          <a:xfrm>
            <a:off x="1127350" y="-80525"/>
            <a:ext cx="8082600" cy="2697600"/>
          </a:xfrm>
          <a:prstGeom prst="straightConnector1">
            <a:avLst/>
          </a:prstGeom>
          <a:noFill/>
          <a:ln cap="flat" cmpd="sng" w="38100">
            <a:solidFill>
              <a:srgbClr val="B1CDFB"/>
            </a:solidFill>
            <a:prstDash val="solid"/>
            <a:round/>
            <a:headEnd len="med" w="med" type="none"/>
            <a:tailEnd len="med" w="med" type="none"/>
          </a:ln>
        </p:spPr>
      </p:cxnSp>
      <p:sp>
        <p:nvSpPr>
          <p:cNvPr id="537" name="Google Shape;537;p48"/>
          <p:cNvSpPr txBox="1"/>
          <p:nvPr/>
        </p:nvSpPr>
        <p:spPr>
          <a:xfrm>
            <a:off x="924475" y="229200"/>
            <a:ext cx="6992400" cy="1361400"/>
          </a:xfrm>
          <a:prstGeom prst="rect">
            <a:avLst/>
          </a:prstGeom>
          <a:noFill/>
          <a:ln>
            <a:noFill/>
          </a:ln>
        </p:spPr>
        <p:txBody>
          <a:bodyPr anchorCtr="0" anchor="ctr" bIns="91425" lIns="91425" spcFirstLastPara="1" rIns="91425" wrap="square" tIns="91425">
            <a:noAutofit/>
          </a:bodyPr>
          <a:lstStyle/>
          <a:p>
            <a:pPr indent="-457200" lvl="0" marL="457200" rtl="0" algn="ctr">
              <a:spcBef>
                <a:spcPts val="0"/>
              </a:spcBef>
              <a:spcAft>
                <a:spcPts val="0"/>
              </a:spcAft>
              <a:buClr>
                <a:schemeClr val="dk1"/>
              </a:buClr>
              <a:buSzPts val="3600"/>
              <a:buChar char="❏"/>
            </a:pPr>
            <a:r>
              <a:rPr b="1" lang="zh-TW" sz="3600">
                <a:solidFill>
                  <a:schemeClr val="dk1"/>
                </a:solidFill>
                <a:highlight>
                  <a:srgbClr val="D0E0E3"/>
                </a:highlight>
              </a:rPr>
              <a:t>總結</a:t>
            </a:r>
            <a:endParaRPr b="1" sz="3600">
              <a:solidFill>
                <a:schemeClr val="dk1"/>
              </a:solidFill>
              <a:highlight>
                <a:srgbClr val="D0E0E3"/>
              </a:highlight>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1" name="Shape 541"/>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109" name="Shape 109"/>
        <p:cNvGrpSpPr/>
        <p:nvPr/>
      </p:nvGrpSpPr>
      <p:grpSpPr>
        <a:xfrm>
          <a:off x="0" y="0"/>
          <a:ext cx="0" cy="0"/>
          <a:chOff x="0" y="0"/>
          <a:chExt cx="0" cy="0"/>
        </a:xfrm>
      </p:grpSpPr>
      <p:sp>
        <p:nvSpPr>
          <p:cNvPr id="110" name="Google Shape;110;p16"/>
          <p:cNvSpPr txBox="1"/>
          <p:nvPr/>
        </p:nvSpPr>
        <p:spPr>
          <a:xfrm>
            <a:off x="2656927" y="1338601"/>
            <a:ext cx="4045200" cy="1482300"/>
          </a:xfrm>
          <a:prstGeom prst="rect">
            <a:avLst/>
          </a:prstGeom>
          <a:noFill/>
          <a:ln>
            <a:noFill/>
          </a:ln>
          <a:effectLst>
            <a:outerShdw blurRad="157163" rotWithShape="0" algn="bl" dir="3420000" dist="133350">
              <a:srgbClr val="000000">
                <a:alpha val="63919"/>
              </a:srgbClr>
            </a:outerShdw>
          </a:effectLst>
        </p:spPr>
        <p:txBody>
          <a:bodyPr anchorCtr="0" anchor="b" bIns="91425" lIns="91425" spcFirstLastPara="1" rIns="91425" wrap="square" tIns="91425">
            <a:normAutofit/>
          </a:bodyPr>
          <a:lstStyle/>
          <a:p>
            <a:pPr indent="0" lvl="0" marL="0" marR="0" rtl="0" algn="ctr">
              <a:lnSpc>
                <a:spcPct val="100000"/>
              </a:lnSpc>
              <a:spcBef>
                <a:spcPts val="0"/>
              </a:spcBef>
              <a:spcAft>
                <a:spcPts val="0"/>
              </a:spcAft>
              <a:buClr>
                <a:schemeClr val="dk1"/>
              </a:buClr>
              <a:buSzPts val="4200"/>
              <a:buFont typeface="Arial"/>
              <a:buNone/>
            </a:pPr>
            <a:r>
              <a:rPr b="1" lang="zh-TW" sz="3200">
                <a:solidFill>
                  <a:schemeClr val="dk1"/>
                </a:solidFill>
              </a:rPr>
              <a:t>其他</a:t>
            </a:r>
            <a:r>
              <a:rPr b="1" i="0" lang="zh-TW" sz="3200" u="none" cap="none" strike="noStrike">
                <a:solidFill>
                  <a:schemeClr val="dk1"/>
                </a:solidFill>
                <a:latin typeface="Arial"/>
                <a:ea typeface="Arial"/>
                <a:cs typeface="Arial"/>
                <a:sym typeface="Arial"/>
              </a:rPr>
              <a:t>常見統計圖</a:t>
            </a:r>
            <a:endParaRPr b="0" i="0" sz="3200" u="none" cap="none" strike="noStrike">
              <a:solidFill>
                <a:schemeClr val="dk1"/>
              </a:solidFill>
              <a:latin typeface="Arial"/>
              <a:ea typeface="Arial"/>
              <a:cs typeface="Arial"/>
              <a:sym typeface="Arial"/>
            </a:endParaRPr>
          </a:p>
        </p:txBody>
      </p:sp>
      <p:sp>
        <p:nvSpPr>
          <p:cNvPr id="111" name="Google Shape;111;p16"/>
          <p:cNvSpPr txBox="1"/>
          <p:nvPr>
            <p:ph type="title"/>
          </p:nvPr>
        </p:nvSpPr>
        <p:spPr>
          <a:xfrm>
            <a:off x="358673" y="2033418"/>
            <a:ext cx="8520600" cy="841800"/>
          </a:xfrm>
          <a:prstGeom prst="rect">
            <a:avLst/>
          </a:prstGeom>
          <a:noFill/>
          <a:ln>
            <a:noFill/>
          </a:ln>
          <a:effectLst>
            <a:outerShdw blurRad="157163" rotWithShape="0" algn="bl" dir="3420000" dist="133350">
              <a:srgbClr val="000000">
                <a:alpha val="63919"/>
              </a:srgbClr>
            </a:outerShdw>
          </a:effectLst>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3600"/>
              <a:buNone/>
            </a:pPr>
            <a:r>
              <a:rPr b="1" lang="zh-TW" sz="3200">
                <a:solidFill>
                  <a:schemeClr val="lt1"/>
                </a:solidFill>
              </a:rPr>
              <a:t>其他</a:t>
            </a:r>
            <a:r>
              <a:rPr b="1" lang="zh-TW" sz="3200">
                <a:solidFill>
                  <a:schemeClr val="lt1"/>
                </a:solidFill>
              </a:rPr>
              <a:t>常見統計圖</a:t>
            </a:r>
            <a:endParaRPr sz="3200">
              <a:solidFill>
                <a:schemeClr val="lt1"/>
              </a:solidFill>
            </a:endParaRPr>
          </a:p>
        </p:txBody>
      </p:sp>
      <p:sp>
        <p:nvSpPr>
          <p:cNvPr id="112" name="Google Shape;112;p16"/>
          <p:cNvSpPr/>
          <p:nvPr/>
        </p:nvSpPr>
        <p:spPr>
          <a:xfrm>
            <a:off x="951975" y="3789904"/>
            <a:ext cx="2794800" cy="2434800"/>
          </a:xfrm>
          <a:prstGeom prst="ellipse">
            <a:avLst/>
          </a:prstGeom>
          <a:solidFill>
            <a:srgbClr val="0B5394"/>
          </a:solidFill>
          <a:ln cap="flat" cmpd="sng" w="25400">
            <a:solidFill>
              <a:srgbClr val="0B539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3" name="Google Shape;113;p16"/>
          <p:cNvSpPr/>
          <p:nvPr/>
        </p:nvSpPr>
        <p:spPr>
          <a:xfrm>
            <a:off x="7023778" y="2816884"/>
            <a:ext cx="2001900" cy="2014200"/>
          </a:xfrm>
          <a:prstGeom prst="ellipse">
            <a:avLst/>
          </a:prstGeom>
          <a:solidFill>
            <a:schemeClr val="accent5"/>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4" name="Google Shape;114;p16"/>
          <p:cNvSpPr/>
          <p:nvPr/>
        </p:nvSpPr>
        <p:spPr>
          <a:xfrm>
            <a:off x="4185256" y="294714"/>
            <a:ext cx="1927500" cy="1904700"/>
          </a:xfrm>
          <a:prstGeom prst="ellipse">
            <a:avLst/>
          </a:prstGeom>
          <a:solidFill>
            <a:schemeClr val="accent5"/>
          </a:solidFill>
          <a:ln cap="flat" cmpd="sng" w="25400">
            <a:solidFill>
              <a:schemeClr val="accent5"/>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5" name="Google Shape;115;p16"/>
          <p:cNvSpPr/>
          <p:nvPr/>
        </p:nvSpPr>
        <p:spPr>
          <a:xfrm>
            <a:off x="4772413" y="2960057"/>
            <a:ext cx="1254600" cy="1270200"/>
          </a:xfrm>
          <a:prstGeom prst="ellipse">
            <a:avLst/>
          </a:prstGeom>
          <a:solidFill>
            <a:srgbClr val="6D9EEB"/>
          </a:solidFill>
          <a:ln cap="flat" cmpd="sng" w="25400">
            <a:solidFill>
              <a:srgbClr val="6D9EE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6" name="Google Shape;116;p16"/>
          <p:cNvSpPr/>
          <p:nvPr/>
        </p:nvSpPr>
        <p:spPr>
          <a:xfrm>
            <a:off x="7258524" y="-595744"/>
            <a:ext cx="2340900" cy="2473800"/>
          </a:xfrm>
          <a:prstGeom prst="ellipse">
            <a:avLst/>
          </a:prstGeom>
          <a:solidFill>
            <a:srgbClr val="A2C4C9"/>
          </a:solidFill>
          <a:ln cap="flat" cmpd="sng" w="25400">
            <a:solidFill>
              <a:srgbClr val="A2C4C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7" name="Google Shape;117;p16"/>
          <p:cNvSpPr/>
          <p:nvPr/>
        </p:nvSpPr>
        <p:spPr>
          <a:xfrm>
            <a:off x="-543318" y="-711636"/>
            <a:ext cx="3491700" cy="3616800"/>
          </a:xfrm>
          <a:prstGeom prst="ellipse">
            <a:avLst/>
          </a:prstGeom>
          <a:solidFill>
            <a:srgbClr val="3D85C6"/>
          </a:solidFill>
          <a:ln cap="flat" cmpd="sng" w="25400">
            <a:solidFill>
              <a:srgbClr val="3D85C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8" name="Google Shape;118;p16"/>
          <p:cNvSpPr/>
          <p:nvPr/>
        </p:nvSpPr>
        <p:spPr>
          <a:xfrm>
            <a:off x="4840383" y="3039175"/>
            <a:ext cx="1110000" cy="1121400"/>
          </a:xfrm>
          <a:prstGeom prst="ellipse">
            <a:avLst/>
          </a:prstGeom>
          <a:solidFill>
            <a:schemeClr val="lt2"/>
          </a:solidFill>
          <a:ln cap="flat" cmpd="sng" w="25400">
            <a:solidFill>
              <a:schemeClr val="l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9" name="Google Shape;119;p16"/>
          <p:cNvSpPr/>
          <p:nvPr/>
        </p:nvSpPr>
        <p:spPr>
          <a:xfrm>
            <a:off x="7335150" y="-497293"/>
            <a:ext cx="2194500" cy="2302200"/>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0" name="Google Shape;120;p16"/>
          <p:cNvSpPr/>
          <p:nvPr/>
        </p:nvSpPr>
        <p:spPr>
          <a:xfrm>
            <a:off x="4270543" y="354023"/>
            <a:ext cx="1766400" cy="1796400"/>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1" name="Google Shape;121;p16"/>
          <p:cNvSpPr/>
          <p:nvPr/>
        </p:nvSpPr>
        <p:spPr>
          <a:xfrm>
            <a:off x="-449373" y="-609863"/>
            <a:ext cx="3295800" cy="3429000"/>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2" name="Google Shape;122;p16"/>
          <p:cNvSpPr/>
          <p:nvPr/>
        </p:nvSpPr>
        <p:spPr>
          <a:xfrm>
            <a:off x="1045922" y="3883850"/>
            <a:ext cx="2607000" cy="2215500"/>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3" name="Google Shape;123;p16"/>
          <p:cNvSpPr/>
          <p:nvPr/>
        </p:nvSpPr>
        <p:spPr>
          <a:xfrm>
            <a:off x="7108234" y="2909999"/>
            <a:ext cx="1831200" cy="1838400"/>
          </a:xfrm>
          <a:prstGeom prst="ellipse">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127" name="Shape 127"/>
        <p:cNvGrpSpPr/>
        <p:nvPr/>
      </p:nvGrpSpPr>
      <p:grpSpPr>
        <a:xfrm>
          <a:off x="0" y="0"/>
          <a:ext cx="0" cy="0"/>
          <a:chOff x="0" y="0"/>
          <a:chExt cx="0" cy="0"/>
        </a:xfrm>
      </p:grpSpPr>
      <p:pic>
        <p:nvPicPr>
          <p:cNvPr id="128" name="Google Shape;128;p17"/>
          <p:cNvPicPr preferRelativeResize="0"/>
          <p:nvPr/>
        </p:nvPicPr>
        <p:blipFill>
          <a:blip r:embed="rId3">
            <a:alphaModFix/>
          </a:blip>
          <a:stretch>
            <a:fillRect/>
          </a:stretch>
        </p:blipFill>
        <p:spPr>
          <a:xfrm>
            <a:off x="3083850" y="-90475"/>
            <a:ext cx="7986690" cy="5324451"/>
          </a:xfrm>
          <a:prstGeom prst="rect">
            <a:avLst/>
          </a:prstGeom>
          <a:noFill/>
          <a:ln>
            <a:noFill/>
          </a:ln>
        </p:spPr>
      </p:pic>
      <p:grpSp>
        <p:nvGrpSpPr>
          <p:cNvPr id="129" name="Google Shape;129;p17"/>
          <p:cNvGrpSpPr/>
          <p:nvPr/>
        </p:nvGrpSpPr>
        <p:grpSpPr>
          <a:xfrm>
            <a:off x="-331942" y="782"/>
            <a:ext cx="3742200" cy="5143499"/>
            <a:chOff x="-331942" y="782"/>
            <a:chExt cx="3742200" cy="5143499"/>
          </a:xfrm>
        </p:grpSpPr>
        <p:sp>
          <p:nvSpPr>
            <p:cNvPr id="130" name="Google Shape;130;p17"/>
            <p:cNvSpPr/>
            <p:nvPr/>
          </p:nvSpPr>
          <p:spPr>
            <a:xfrm>
              <a:off x="-331941" y="782"/>
              <a:ext cx="3742147" cy="1049054"/>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406400" lvl="0" marL="457200" marR="0" rtl="0" algn="ctr">
                <a:lnSpc>
                  <a:spcPct val="100000"/>
                </a:lnSpc>
                <a:spcBef>
                  <a:spcPts val="0"/>
                </a:spcBef>
                <a:spcAft>
                  <a:spcPts val="0"/>
                </a:spcAft>
                <a:buClr>
                  <a:schemeClr val="dk1"/>
                </a:buClr>
                <a:buSzPts val="2800"/>
                <a:buChar char="➢"/>
              </a:pPr>
              <a:r>
                <a:rPr b="1" i="0" lang="zh-TW" sz="2800" u="none" cap="none" strike="noStrike">
                  <a:solidFill>
                    <a:schemeClr val="dk1"/>
                  </a:solidFill>
                </a:rPr>
                <a:t>時間</a:t>
              </a:r>
              <a:endParaRPr b="1" i="0" sz="2800" u="none" cap="none" strike="noStrike">
                <a:solidFill>
                  <a:schemeClr val="dk1"/>
                </a:solidFill>
              </a:endParaRPr>
            </a:p>
          </p:txBody>
        </p:sp>
        <p:sp>
          <p:nvSpPr>
            <p:cNvPr id="131" name="Google Shape;131;p17"/>
            <p:cNvSpPr/>
            <p:nvPr/>
          </p:nvSpPr>
          <p:spPr>
            <a:xfrm>
              <a:off x="-331942" y="1049836"/>
              <a:ext cx="3742148" cy="1002081"/>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406400" lvl="0" marL="457200" marR="0" rtl="0" algn="ctr">
                <a:lnSpc>
                  <a:spcPct val="100000"/>
                </a:lnSpc>
                <a:spcBef>
                  <a:spcPts val="0"/>
                </a:spcBef>
                <a:spcAft>
                  <a:spcPts val="0"/>
                </a:spcAft>
                <a:buClr>
                  <a:schemeClr val="dk1"/>
                </a:buClr>
                <a:buSzPts val="2800"/>
                <a:buFont typeface="Arial"/>
                <a:buChar char="➢"/>
              </a:pPr>
              <a:r>
                <a:rPr b="1" i="0" lang="zh-TW" sz="2800" u="none" cap="none" strike="noStrike">
                  <a:solidFill>
                    <a:schemeClr val="dk1"/>
                  </a:solidFill>
                  <a:latin typeface="Arial"/>
                  <a:ea typeface="Arial"/>
                  <a:cs typeface="Arial"/>
                  <a:sym typeface="Arial"/>
                </a:rPr>
                <a:t>面積或圓等</a:t>
              </a:r>
              <a:endParaRPr b="0" i="0" sz="1400" u="none" cap="none" strike="noStrike">
                <a:solidFill>
                  <a:srgbClr val="FFFFFF"/>
                </a:solidFill>
                <a:latin typeface="Arial"/>
                <a:ea typeface="Arial"/>
                <a:cs typeface="Arial"/>
                <a:sym typeface="Arial"/>
              </a:endParaRPr>
            </a:p>
          </p:txBody>
        </p:sp>
        <p:sp>
          <p:nvSpPr>
            <p:cNvPr id="132" name="Google Shape;132;p17"/>
            <p:cNvSpPr/>
            <p:nvPr/>
          </p:nvSpPr>
          <p:spPr>
            <a:xfrm>
              <a:off x="-331942" y="2051919"/>
              <a:ext cx="3742200" cy="10491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406400" lvl="0" marL="457200" marR="0" rtl="0" algn="ctr">
                <a:lnSpc>
                  <a:spcPct val="100000"/>
                </a:lnSpc>
                <a:spcBef>
                  <a:spcPts val="0"/>
                </a:spcBef>
                <a:spcAft>
                  <a:spcPts val="0"/>
                </a:spcAft>
                <a:buClr>
                  <a:schemeClr val="dk1"/>
                </a:buClr>
                <a:buSzPts val="2800"/>
                <a:buFont typeface="Verdana"/>
                <a:buChar char="➢"/>
              </a:pPr>
              <a:r>
                <a:rPr b="1" i="0" lang="zh-TW" sz="2800" u="none" cap="none" strike="noStrike">
                  <a:solidFill>
                    <a:schemeClr val="dk1"/>
                  </a:solidFill>
                  <a:latin typeface="Verdana"/>
                  <a:ea typeface="Verdana"/>
                  <a:cs typeface="Verdana"/>
                  <a:sym typeface="Verdana"/>
                </a:rPr>
                <a:t>金融領域</a:t>
              </a:r>
              <a:endParaRPr b="0" i="0" sz="2800" u="none" cap="none" strike="noStrike">
                <a:solidFill>
                  <a:schemeClr val="dk1"/>
                </a:solidFill>
                <a:latin typeface="Verdana"/>
                <a:ea typeface="Verdana"/>
                <a:cs typeface="Verdana"/>
                <a:sym typeface="Verdana"/>
              </a:endParaRPr>
            </a:p>
          </p:txBody>
        </p:sp>
        <p:sp>
          <p:nvSpPr>
            <p:cNvPr id="133" name="Google Shape;133;p17"/>
            <p:cNvSpPr/>
            <p:nvPr/>
          </p:nvSpPr>
          <p:spPr>
            <a:xfrm>
              <a:off x="-331941" y="3100974"/>
              <a:ext cx="3742148" cy="1041224"/>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406400" lvl="0" marL="457200" marR="0" rtl="0" algn="ctr">
                <a:lnSpc>
                  <a:spcPct val="100000"/>
                </a:lnSpc>
                <a:spcBef>
                  <a:spcPts val="0"/>
                </a:spcBef>
                <a:spcAft>
                  <a:spcPts val="0"/>
                </a:spcAft>
                <a:buClr>
                  <a:schemeClr val="dk1"/>
                </a:buClr>
                <a:buSzPts val="2800"/>
                <a:buFont typeface="Arial"/>
                <a:buChar char="➢"/>
              </a:pPr>
              <a:r>
                <a:rPr b="1" i="0" lang="zh-TW" sz="2800" u="none" cap="none" strike="noStrike">
                  <a:solidFill>
                    <a:schemeClr val="dk1"/>
                  </a:solidFill>
                  <a:latin typeface="Arial"/>
                  <a:ea typeface="Arial"/>
                  <a:cs typeface="Arial"/>
                  <a:sym typeface="Arial"/>
                </a:rPr>
                <a:t>開發者命名</a:t>
              </a:r>
              <a:endParaRPr b="0" i="0" sz="2800" u="none" cap="none" strike="noStrike">
                <a:solidFill>
                  <a:schemeClr val="dk1"/>
                </a:solidFill>
                <a:latin typeface="Arial"/>
                <a:ea typeface="Arial"/>
                <a:cs typeface="Arial"/>
                <a:sym typeface="Arial"/>
              </a:endParaRPr>
            </a:p>
          </p:txBody>
        </p:sp>
        <p:sp>
          <p:nvSpPr>
            <p:cNvPr id="134" name="Google Shape;134;p17"/>
            <p:cNvSpPr/>
            <p:nvPr/>
          </p:nvSpPr>
          <p:spPr>
            <a:xfrm>
              <a:off x="-331941" y="4142200"/>
              <a:ext cx="3742148" cy="1002081"/>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406400" lvl="0" marL="457200" marR="0" rtl="0" algn="ctr">
                <a:lnSpc>
                  <a:spcPct val="100000"/>
                </a:lnSpc>
                <a:spcBef>
                  <a:spcPts val="0"/>
                </a:spcBef>
                <a:spcAft>
                  <a:spcPts val="0"/>
                </a:spcAft>
                <a:buClr>
                  <a:schemeClr val="dk1"/>
                </a:buClr>
                <a:buSzPts val="2800"/>
                <a:buFont typeface="Arial"/>
                <a:buChar char="➢"/>
              </a:pPr>
              <a:r>
                <a:rPr b="1" i="0" lang="zh-TW" sz="2800" u="none" cap="none" strike="noStrike">
                  <a:solidFill>
                    <a:schemeClr val="dk1"/>
                  </a:solidFill>
                  <a:latin typeface="Arial"/>
                  <a:ea typeface="Arial"/>
                  <a:cs typeface="Arial"/>
                  <a:sym typeface="Arial"/>
                </a:rPr>
                <a:t>有關聯性</a:t>
              </a:r>
              <a:endParaRPr/>
            </a:p>
          </p:txBody>
        </p:sp>
      </p:grpSp>
    </p:spTree>
  </p:cSld>
  <p:clrMapOvr>
    <a:masterClrMapping/>
  </p:clrMapOvr>
  <mc:AlternateContent>
    <mc:Choice Requires="p14">
      <p:transition spd="slow" p14:dur="1000">
        <p14:flip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138" name="Shape 138"/>
        <p:cNvGrpSpPr/>
        <p:nvPr/>
      </p:nvGrpSpPr>
      <p:grpSpPr>
        <a:xfrm>
          <a:off x="0" y="0"/>
          <a:ext cx="0" cy="0"/>
          <a:chOff x="0" y="0"/>
          <a:chExt cx="0" cy="0"/>
        </a:xfrm>
      </p:grpSpPr>
      <p:sp>
        <p:nvSpPr>
          <p:cNvPr id="139" name="Google Shape;139;p18"/>
          <p:cNvSpPr/>
          <p:nvPr/>
        </p:nvSpPr>
        <p:spPr>
          <a:xfrm>
            <a:off x="-2166025" y="0"/>
            <a:ext cx="4394700" cy="11607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時間</a:t>
            </a:r>
            <a:endParaRPr b="1" i="0" sz="2800" u="none" cap="none" strike="noStrike">
              <a:solidFill>
                <a:schemeClr val="dk1"/>
              </a:solidFill>
            </a:endParaRPr>
          </a:p>
        </p:txBody>
      </p:sp>
      <p:sp>
        <p:nvSpPr>
          <p:cNvPr id="140" name="Google Shape;140;p18"/>
          <p:cNvSpPr/>
          <p:nvPr/>
        </p:nvSpPr>
        <p:spPr>
          <a:xfrm>
            <a:off x="-2558025" y="1160700"/>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41" name="Google Shape;141;p18"/>
          <p:cNvSpPr/>
          <p:nvPr/>
        </p:nvSpPr>
        <p:spPr>
          <a:xfrm>
            <a:off x="-2558025" y="215400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142" name="Google Shape;142;p18"/>
          <p:cNvSpPr/>
          <p:nvPr/>
        </p:nvSpPr>
        <p:spPr>
          <a:xfrm>
            <a:off x="-2558025" y="314730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143" name="Google Shape;143;p18"/>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144" name="Google Shape;144;p18"/>
          <p:cNvSpPr txBox="1"/>
          <p:nvPr/>
        </p:nvSpPr>
        <p:spPr>
          <a:xfrm>
            <a:off x="3935550" y="1325400"/>
            <a:ext cx="31944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時間軸圖表</a:t>
            </a:r>
            <a:endParaRPr b="1" sz="3000">
              <a:solidFill>
                <a:schemeClr val="lt1"/>
              </a:solidFill>
              <a:latin typeface="Microsoft JhengHei"/>
              <a:ea typeface="Microsoft JhengHei"/>
              <a:cs typeface="Microsoft JhengHei"/>
              <a:sym typeface="Microsoft JhengHei"/>
            </a:endParaRPr>
          </a:p>
          <a:p>
            <a:pPr indent="-419100" lvl="0" marL="457200" rtl="0" algn="l">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流程圖</a:t>
            </a:r>
            <a:endParaRPr b="1" sz="3000">
              <a:solidFill>
                <a:schemeClr val="lt1"/>
              </a:solidFill>
              <a:latin typeface="Microsoft JhengHei"/>
              <a:ea typeface="Microsoft JhengHei"/>
              <a:cs typeface="Microsoft JhengHei"/>
              <a:sym typeface="Microsoft JhengHei"/>
            </a:endParaRPr>
          </a:p>
          <a:p>
            <a:pPr indent="-419100" lvl="0" marL="457200" rtl="0" algn="l">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面積圖</a:t>
            </a:r>
            <a:endParaRPr b="1" sz="3000">
              <a:solidFill>
                <a:schemeClr val="lt1"/>
              </a:solidFill>
              <a:latin typeface="Microsoft JhengHei"/>
              <a:ea typeface="Microsoft JhengHei"/>
              <a:cs typeface="Microsoft JhengHei"/>
              <a:sym typeface="Microsoft JhengHei"/>
            </a:endParaRPr>
          </a:p>
          <a:p>
            <a:pPr indent="-419100" lvl="0" marL="457200" rtl="0" algn="l">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瀑布圖</a:t>
            </a:r>
            <a:endParaRPr b="1" sz="3000">
              <a:solidFill>
                <a:schemeClr val="lt1"/>
              </a:solidFill>
              <a:latin typeface="Microsoft JhengHei"/>
              <a:ea typeface="Microsoft JhengHei"/>
              <a:cs typeface="Microsoft JhengHei"/>
              <a:sym typeface="Microsoft JhengHe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139"/>
                                        </p:tgtEl>
                                        <p:attrNameLst>
                                          <p:attrName>style.visibility</p:attrName>
                                        </p:attrNameLst>
                                      </p:cBhvr>
                                      <p:to>
                                        <p:strVal val="visible"/>
                                      </p:to>
                                    </p:set>
                                    <p:anim calcmode="lin" valueType="num">
                                      <p:cBhvr additive="base">
                                        <p:cTn dur="300"/>
                                        <p:tgtEl>
                                          <p:spTgt spid="139"/>
                                        </p:tgtEl>
                                        <p:attrNameLst>
                                          <p:attrName>ppt_y</p:attrName>
                                        </p:attrNameLst>
                                      </p:cBhvr>
                                      <p:tavLst>
                                        <p:tav fmla="" tm="0">
                                          <p:val>
                                            <p:strVal val="#ppt_y+1"/>
                                          </p:val>
                                        </p:tav>
                                        <p:tav fmla="" tm="100000">
                                          <p:val>
                                            <p:strVal val="#ppt_y"/>
                                          </p:val>
                                        </p:tav>
                                      </p:tavLst>
                                    </p:anim>
                                  </p:childTnLst>
                                </p:cTn>
                              </p:par>
                            </p:childTnLst>
                          </p:cTn>
                        </p:par>
                        <p:par>
                          <p:cTn fill="hold">
                            <p:stCondLst>
                              <p:cond delay="300"/>
                            </p:stCondLst>
                            <p:childTnLst>
                              <p:par>
                                <p:cTn fill="hold" nodeType="afterEffect" presetClass="entr" presetID="2" presetSubtype="4">
                                  <p:stCondLst>
                                    <p:cond delay="0"/>
                                  </p:stCondLst>
                                  <p:childTnLst>
                                    <p:set>
                                      <p:cBhvr>
                                        <p:cTn dur="1" fill="hold">
                                          <p:stCondLst>
                                            <p:cond delay="0"/>
                                          </p:stCondLst>
                                        </p:cTn>
                                        <p:tgtEl>
                                          <p:spTgt spid="140"/>
                                        </p:tgtEl>
                                        <p:attrNameLst>
                                          <p:attrName>style.visibility</p:attrName>
                                        </p:attrNameLst>
                                      </p:cBhvr>
                                      <p:to>
                                        <p:strVal val="visible"/>
                                      </p:to>
                                    </p:set>
                                    <p:anim calcmode="lin" valueType="num">
                                      <p:cBhvr additive="base">
                                        <p:cTn dur="300"/>
                                        <p:tgtEl>
                                          <p:spTgt spid="140"/>
                                        </p:tgtEl>
                                        <p:attrNameLst>
                                          <p:attrName>ppt_y</p:attrName>
                                        </p:attrNameLst>
                                      </p:cBhvr>
                                      <p:tavLst>
                                        <p:tav fmla="" tm="0">
                                          <p:val>
                                            <p:strVal val="#ppt_y+1"/>
                                          </p:val>
                                        </p:tav>
                                        <p:tav fmla="" tm="100000">
                                          <p:val>
                                            <p:strVal val="#ppt_y"/>
                                          </p:val>
                                        </p:tav>
                                      </p:tavLst>
                                    </p:anim>
                                  </p:childTnLst>
                                </p:cTn>
                              </p:par>
                            </p:childTnLst>
                          </p:cTn>
                        </p:par>
                        <p:par>
                          <p:cTn fill="hold">
                            <p:stCondLst>
                              <p:cond delay="600"/>
                            </p:stCondLst>
                            <p:childTnLst>
                              <p:par>
                                <p:cTn fill="hold" nodeType="afterEffect" presetClass="entr" presetID="2" presetSubtype="4">
                                  <p:stCondLst>
                                    <p:cond delay="0"/>
                                  </p:stCondLst>
                                  <p:childTnLst>
                                    <p:set>
                                      <p:cBhvr>
                                        <p:cTn dur="1" fill="hold">
                                          <p:stCondLst>
                                            <p:cond delay="0"/>
                                          </p:stCondLst>
                                        </p:cTn>
                                        <p:tgtEl>
                                          <p:spTgt spid="141"/>
                                        </p:tgtEl>
                                        <p:attrNameLst>
                                          <p:attrName>style.visibility</p:attrName>
                                        </p:attrNameLst>
                                      </p:cBhvr>
                                      <p:to>
                                        <p:strVal val="visible"/>
                                      </p:to>
                                    </p:set>
                                    <p:anim calcmode="lin" valueType="num">
                                      <p:cBhvr additive="base">
                                        <p:cTn dur="300"/>
                                        <p:tgtEl>
                                          <p:spTgt spid="141"/>
                                        </p:tgtEl>
                                        <p:attrNameLst>
                                          <p:attrName>ppt_y</p:attrName>
                                        </p:attrNameLst>
                                      </p:cBhvr>
                                      <p:tavLst>
                                        <p:tav fmla="" tm="0">
                                          <p:val>
                                            <p:strVal val="#ppt_y+1"/>
                                          </p:val>
                                        </p:tav>
                                        <p:tav fmla="" tm="100000">
                                          <p:val>
                                            <p:strVal val="#ppt_y"/>
                                          </p:val>
                                        </p:tav>
                                      </p:tavLst>
                                    </p:anim>
                                  </p:childTnLst>
                                </p:cTn>
                              </p:par>
                            </p:childTnLst>
                          </p:cTn>
                        </p:par>
                        <p:par>
                          <p:cTn fill="hold">
                            <p:stCondLst>
                              <p:cond delay="900"/>
                            </p:stCondLst>
                            <p:childTnLst>
                              <p:par>
                                <p:cTn fill="hold" nodeType="afterEffect" presetClass="entr" presetID="2" presetSubtype="4">
                                  <p:stCondLst>
                                    <p:cond delay="0"/>
                                  </p:stCondLst>
                                  <p:childTnLst>
                                    <p:set>
                                      <p:cBhvr>
                                        <p:cTn dur="1" fill="hold">
                                          <p:stCondLst>
                                            <p:cond delay="0"/>
                                          </p:stCondLst>
                                        </p:cTn>
                                        <p:tgtEl>
                                          <p:spTgt spid="142"/>
                                        </p:tgtEl>
                                        <p:attrNameLst>
                                          <p:attrName>style.visibility</p:attrName>
                                        </p:attrNameLst>
                                      </p:cBhvr>
                                      <p:to>
                                        <p:strVal val="visible"/>
                                      </p:to>
                                    </p:set>
                                    <p:anim calcmode="lin" valueType="num">
                                      <p:cBhvr additive="base">
                                        <p:cTn dur="300"/>
                                        <p:tgtEl>
                                          <p:spTgt spid="142"/>
                                        </p:tgtEl>
                                        <p:attrNameLst>
                                          <p:attrName>ppt_y</p:attrName>
                                        </p:attrNameLst>
                                      </p:cBhvr>
                                      <p:tavLst>
                                        <p:tav fmla="" tm="0">
                                          <p:val>
                                            <p:strVal val="#ppt_y+1"/>
                                          </p:val>
                                        </p:tav>
                                        <p:tav fmla="" tm="100000">
                                          <p:val>
                                            <p:strVal val="#ppt_y"/>
                                          </p:val>
                                        </p:tav>
                                      </p:tavLst>
                                    </p:anim>
                                  </p:childTnLst>
                                </p:cTn>
                              </p:par>
                            </p:childTnLst>
                          </p:cTn>
                        </p:par>
                        <p:par>
                          <p:cTn fill="hold">
                            <p:stCondLst>
                              <p:cond delay="1200"/>
                            </p:stCondLst>
                            <p:childTnLst>
                              <p:par>
                                <p:cTn fill="hold" nodeType="afterEffect" presetClass="entr" presetID="2" presetSubtype="4">
                                  <p:stCondLst>
                                    <p:cond delay="0"/>
                                  </p:stCondLst>
                                  <p:childTnLst>
                                    <p:set>
                                      <p:cBhvr>
                                        <p:cTn dur="1" fill="hold">
                                          <p:stCondLst>
                                            <p:cond delay="0"/>
                                          </p:stCondLst>
                                        </p:cTn>
                                        <p:tgtEl>
                                          <p:spTgt spid="143"/>
                                        </p:tgtEl>
                                        <p:attrNameLst>
                                          <p:attrName>style.visibility</p:attrName>
                                        </p:attrNameLst>
                                      </p:cBhvr>
                                      <p:to>
                                        <p:strVal val="visible"/>
                                      </p:to>
                                    </p:set>
                                    <p:anim calcmode="lin" valueType="num">
                                      <p:cBhvr additive="base">
                                        <p:cTn dur="300"/>
                                        <p:tgtEl>
                                          <p:spTgt spid="143"/>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148" name="Shape 148"/>
        <p:cNvGrpSpPr/>
        <p:nvPr/>
      </p:nvGrpSpPr>
      <p:grpSpPr>
        <a:xfrm>
          <a:off x="0" y="0"/>
          <a:ext cx="0" cy="0"/>
          <a:chOff x="0" y="0"/>
          <a:chExt cx="0" cy="0"/>
        </a:xfrm>
      </p:grpSpPr>
      <p:sp>
        <p:nvSpPr>
          <p:cNvPr id="149" name="Google Shape;149;p19"/>
          <p:cNvSpPr/>
          <p:nvPr/>
        </p:nvSpPr>
        <p:spPr>
          <a:xfrm>
            <a:off x="-2166025" y="0"/>
            <a:ext cx="4394700" cy="11607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時間</a:t>
            </a:r>
            <a:endParaRPr b="1" i="0" sz="2800" u="none" cap="none" strike="noStrike">
              <a:solidFill>
                <a:schemeClr val="dk1"/>
              </a:solidFill>
            </a:endParaRPr>
          </a:p>
        </p:txBody>
      </p:sp>
      <p:sp>
        <p:nvSpPr>
          <p:cNvPr id="150" name="Google Shape;150;p19"/>
          <p:cNvSpPr/>
          <p:nvPr/>
        </p:nvSpPr>
        <p:spPr>
          <a:xfrm>
            <a:off x="-2558025" y="1160700"/>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51" name="Google Shape;151;p19"/>
          <p:cNvSpPr/>
          <p:nvPr/>
        </p:nvSpPr>
        <p:spPr>
          <a:xfrm>
            <a:off x="-2558025" y="215400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152" name="Google Shape;152;p19"/>
          <p:cNvSpPr/>
          <p:nvPr/>
        </p:nvSpPr>
        <p:spPr>
          <a:xfrm>
            <a:off x="-2558025" y="314730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153" name="Google Shape;153;p19"/>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154" name="Google Shape;154;p19"/>
          <p:cNvSpPr txBox="1"/>
          <p:nvPr/>
        </p:nvSpPr>
        <p:spPr>
          <a:xfrm>
            <a:off x="2665550" y="330600"/>
            <a:ext cx="3194400" cy="646500"/>
          </a:xfrm>
          <a:prstGeom prst="rect">
            <a:avLst/>
          </a:prstGeom>
          <a:noFill/>
          <a:ln>
            <a:noFill/>
          </a:ln>
        </p:spPr>
        <p:txBody>
          <a:bodyPr anchorCtr="0" anchor="t" bIns="91425" lIns="91425" spcFirstLastPara="1" rIns="91425" wrap="square" tIns="91425">
            <a:spAutoFit/>
          </a:bodyPr>
          <a:lstStyle/>
          <a:p>
            <a:pPr indent="-419100" lvl="0" marL="457200" rtl="0" algn="ctr">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時間軸圖表</a:t>
            </a:r>
            <a:endParaRPr b="1" sz="3000">
              <a:solidFill>
                <a:schemeClr val="lt1"/>
              </a:solidFill>
              <a:latin typeface="Microsoft JhengHei"/>
              <a:ea typeface="Microsoft JhengHei"/>
              <a:cs typeface="Microsoft JhengHei"/>
              <a:sym typeface="Microsoft JhengHei"/>
            </a:endParaRPr>
          </a:p>
        </p:txBody>
      </p:sp>
      <p:sp>
        <p:nvSpPr>
          <p:cNvPr id="155" name="Google Shape;155;p19"/>
          <p:cNvSpPr txBox="1"/>
          <p:nvPr/>
        </p:nvSpPr>
        <p:spPr>
          <a:xfrm flipH="1" rot="-250">
            <a:off x="1124850" y="1898650"/>
            <a:ext cx="4120800" cy="20319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Clr>
                <a:schemeClr val="lt1"/>
              </a:buClr>
              <a:buSzPts val="2400"/>
              <a:buChar char="➔"/>
            </a:pPr>
            <a:r>
              <a:rPr b="1" lang="zh-TW" sz="2400" u="sng">
                <a:solidFill>
                  <a:schemeClr val="lt1"/>
                </a:solidFill>
              </a:rPr>
              <a:t>優點：</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快速了解事情經過。</a:t>
            </a:r>
            <a:endParaRPr b="1" sz="1800">
              <a:solidFill>
                <a:schemeClr val="lt1"/>
              </a:solidFill>
            </a:endParaRPr>
          </a:p>
          <a:p>
            <a:pPr indent="-381000" lvl="0" marL="457200" rtl="0" algn="l">
              <a:spcBef>
                <a:spcPts val="0"/>
              </a:spcBef>
              <a:spcAft>
                <a:spcPts val="0"/>
              </a:spcAft>
              <a:buClr>
                <a:schemeClr val="lt1"/>
              </a:buClr>
              <a:buSzPts val="2400"/>
              <a:buChar char="➔"/>
            </a:pPr>
            <a:r>
              <a:rPr b="1" lang="zh-TW" sz="2400" u="sng">
                <a:solidFill>
                  <a:schemeClr val="lt1"/>
                </a:solidFill>
              </a:rPr>
              <a:t>缺點：</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對於很長時間的事件，會變得冗長。</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無法將事件詳述。</a:t>
            </a:r>
            <a:endParaRPr b="1" sz="1800">
              <a:solidFill>
                <a:schemeClr val="lt1"/>
              </a:solidFill>
            </a:endParaRPr>
          </a:p>
        </p:txBody>
      </p:sp>
      <p:pic>
        <p:nvPicPr>
          <p:cNvPr id="156" name="Google Shape;156;p19"/>
          <p:cNvPicPr preferRelativeResize="0"/>
          <p:nvPr/>
        </p:nvPicPr>
        <p:blipFill>
          <a:blip r:embed="rId3">
            <a:alphaModFix/>
          </a:blip>
          <a:stretch>
            <a:fillRect/>
          </a:stretch>
        </p:blipFill>
        <p:spPr>
          <a:xfrm>
            <a:off x="5158150" y="1710500"/>
            <a:ext cx="3667125" cy="26605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160" name="Shape 160"/>
        <p:cNvGrpSpPr/>
        <p:nvPr/>
      </p:nvGrpSpPr>
      <p:grpSpPr>
        <a:xfrm>
          <a:off x="0" y="0"/>
          <a:ext cx="0" cy="0"/>
          <a:chOff x="0" y="0"/>
          <a:chExt cx="0" cy="0"/>
        </a:xfrm>
      </p:grpSpPr>
      <p:sp>
        <p:nvSpPr>
          <p:cNvPr id="161" name="Google Shape;161;p20"/>
          <p:cNvSpPr/>
          <p:nvPr/>
        </p:nvSpPr>
        <p:spPr>
          <a:xfrm>
            <a:off x="-2166025" y="0"/>
            <a:ext cx="4394700" cy="11607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時間</a:t>
            </a:r>
            <a:endParaRPr b="1" i="0" sz="2800" u="none" cap="none" strike="noStrike">
              <a:solidFill>
                <a:schemeClr val="dk1"/>
              </a:solidFill>
            </a:endParaRPr>
          </a:p>
        </p:txBody>
      </p:sp>
      <p:sp>
        <p:nvSpPr>
          <p:cNvPr id="162" name="Google Shape;162;p20"/>
          <p:cNvSpPr/>
          <p:nvPr/>
        </p:nvSpPr>
        <p:spPr>
          <a:xfrm>
            <a:off x="-2558025" y="1160700"/>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63" name="Google Shape;163;p20"/>
          <p:cNvSpPr/>
          <p:nvPr/>
        </p:nvSpPr>
        <p:spPr>
          <a:xfrm>
            <a:off x="-2558025" y="215400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164" name="Google Shape;164;p20"/>
          <p:cNvSpPr/>
          <p:nvPr/>
        </p:nvSpPr>
        <p:spPr>
          <a:xfrm>
            <a:off x="-2558025" y="314730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165" name="Google Shape;165;p20"/>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166" name="Google Shape;166;p20"/>
          <p:cNvSpPr txBox="1"/>
          <p:nvPr/>
        </p:nvSpPr>
        <p:spPr>
          <a:xfrm>
            <a:off x="2813725" y="257100"/>
            <a:ext cx="3194400" cy="646500"/>
          </a:xfrm>
          <a:prstGeom prst="rect">
            <a:avLst/>
          </a:prstGeom>
          <a:noFill/>
          <a:ln>
            <a:noFill/>
          </a:ln>
        </p:spPr>
        <p:txBody>
          <a:bodyPr anchorCtr="0" anchor="t" bIns="91425" lIns="91425" spcFirstLastPara="1" rIns="91425" wrap="square" tIns="91425">
            <a:spAutoFit/>
          </a:bodyPr>
          <a:lstStyle/>
          <a:p>
            <a:pPr indent="-419100" lvl="0" marL="457200" rtl="0" algn="ctr">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流程圖</a:t>
            </a:r>
            <a:endParaRPr b="1" sz="3000">
              <a:solidFill>
                <a:schemeClr val="lt1"/>
              </a:solidFill>
              <a:latin typeface="Microsoft JhengHei"/>
              <a:ea typeface="Microsoft JhengHei"/>
              <a:cs typeface="Microsoft JhengHei"/>
              <a:sym typeface="Microsoft JhengHei"/>
            </a:endParaRPr>
          </a:p>
        </p:txBody>
      </p:sp>
      <p:sp>
        <p:nvSpPr>
          <p:cNvPr id="167" name="Google Shape;167;p20"/>
          <p:cNvSpPr txBox="1"/>
          <p:nvPr/>
        </p:nvSpPr>
        <p:spPr>
          <a:xfrm>
            <a:off x="1183500" y="1160700"/>
            <a:ext cx="3922800" cy="3781500"/>
          </a:xfrm>
          <a:prstGeom prst="rect">
            <a:avLst/>
          </a:prstGeom>
          <a:noFill/>
          <a:ln>
            <a:noFill/>
          </a:ln>
        </p:spPr>
        <p:txBody>
          <a:bodyPr anchorCtr="0" anchor="ctr" bIns="91425" lIns="91425" spcFirstLastPara="1" rIns="91425" wrap="square" tIns="91425">
            <a:noAutofit/>
          </a:bodyPr>
          <a:lstStyle/>
          <a:p>
            <a:pPr indent="-381000" lvl="0" marL="457200" rtl="0" algn="l">
              <a:spcBef>
                <a:spcPts val="0"/>
              </a:spcBef>
              <a:spcAft>
                <a:spcPts val="0"/>
              </a:spcAft>
              <a:buClr>
                <a:schemeClr val="lt1"/>
              </a:buClr>
              <a:buSzPts val="2400"/>
              <a:buChar char="➔"/>
            </a:pPr>
            <a:r>
              <a:rPr b="1" lang="zh-TW" sz="2400" u="sng">
                <a:solidFill>
                  <a:schemeClr val="lt1"/>
                </a:solidFill>
              </a:rPr>
              <a:t>優點</a:t>
            </a:r>
            <a:r>
              <a:rPr b="1" lang="zh-TW" sz="2400" u="sng">
                <a:solidFill>
                  <a:schemeClr val="lt1"/>
                </a:solidFill>
              </a:rPr>
              <a:t>：</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更加了解整個操作過程。</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在過程中即時進行修改。</a:t>
            </a:r>
            <a:endParaRPr b="1" sz="1800">
              <a:solidFill>
                <a:schemeClr val="lt1"/>
              </a:solidFill>
            </a:endParaRPr>
          </a:p>
          <a:p>
            <a:pPr indent="-381000" lvl="0" marL="457200" rtl="0" algn="l">
              <a:spcBef>
                <a:spcPts val="0"/>
              </a:spcBef>
              <a:spcAft>
                <a:spcPts val="0"/>
              </a:spcAft>
              <a:buClr>
                <a:schemeClr val="lt1"/>
              </a:buClr>
              <a:buSzPts val="2400"/>
              <a:buChar char="➔"/>
            </a:pPr>
            <a:r>
              <a:rPr b="1" lang="zh-TW" sz="2400" u="sng">
                <a:solidFill>
                  <a:schemeClr val="lt1"/>
                </a:solidFill>
              </a:rPr>
              <a:t>缺點：</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繪製比較繁瑣。</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難的流程圖反而會有相反作用</a:t>
            </a:r>
            <a:endParaRPr sz="1350">
              <a:solidFill>
                <a:srgbClr val="303233"/>
              </a:solidFill>
              <a:highlight>
                <a:srgbClr val="351C75"/>
              </a:highlight>
            </a:endParaRPr>
          </a:p>
        </p:txBody>
      </p:sp>
      <p:pic>
        <p:nvPicPr>
          <p:cNvPr id="168" name="Google Shape;168;p20"/>
          <p:cNvPicPr preferRelativeResize="0"/>
          <p:nvPr/>
        </p:nvPicPr>
        <p:blipFill>
          <a:blip r:embed="rId3">
            <a:alphaModFix/>
          </a:blip>
          <a:stretch>
            <a:fillRect/>
          </a:stretch>
        </p:blipFill>
        <p:spPr>
          <a:xfrm>
            <a:off x="5886775" y="1401950"/>
            <a:ext cx="2566800" cy="3470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351C75"/>
        </a:solidFill>
      </p:bgPr>
    </p:bg>
    <p:spTree>
      <p:nvGrpSpPr>
        <p:cNvPr id="172" name="Shape 172"/>
        <p:cNvGrpSpPr/>
        <p:nvPr/>
      </p:nvGrpSpPr>
      <p:grpSpPr>
        <a:xfrm>
          <a:off x="0" y="0"/>
          <a:ext cx="0" cy="0"/>
          <a:chOff x="0" y="0"/>
          <a:chExt cx="0" cy="0"/>
        </a:xfrm>
      </p:grpSpPr>
      <p:sp>
        <p:nvSpPr>
          <p:cNvPr id="173" name="Google Shape;173;p21"/>
          <p:cNvSpPr/>
          <p:nvPr/>
        </p:nvSpPr>
        <p:spPr>
          <a:xfrm>
            <a:off x="-2166025" y="0"/>
            <a:ext cx="4394700" cy="1160700"/>
          </a:xfrm>
          <a:prstGeom prst="roundRect">
            <a:avLst>
              <a:gd fmla="val 16667" name="adj"/>
            </a:avLst>
          </a:prstGeom>
          <a:solidFill>
            <a:srgbClr val="FEEDD8"/>
          </a:solidFill>
          <a:ln cap="flat" cmpd="sng" w="25400">
            <a:solidFill>
              <a:srgbClr val="FEEDD8"/>
            </a:solidFill>
            <a:prstDash val="solid"/>
            <a:round/>
            <a:headEnd len="sm" w="sm" type="none"/>
            <a:tailEnd len="sm" w="sm" type="none"/>
          </a:ln>
        </p:spPr>
        <p:txBody>
          <a:bodyPr anchorCtr="0" anchor="ctr" bIns="45700" lIns="91425" spcFirstLastPara="1" rIns="91425" wrap="square" tIns="45700">
            <a:noAutofit/>
          </a:bodyPr>
          <a:lstStyle/>
          <a:p>
            <a:pPr indent="-406400" lvl="0" marL="457200" rtl="0" algn="r">
              <a:spcBef>
                <a:spcPts val="0"/>
              </a:spcBef>
              <a:spcAft>
                <a:spcPts val="0"/>
              </a:spcAft>
              <a:buClr>
                <a:schemeClr val="dk1"/>
              </a:buClr>
              <a:buSzPts val="2800"/>
              <a:buChar char="➢"/>
            </a:pPr>
            <a:r>
              <a:rPr b="1" lang="zh-TW" sz="2800">
                <a:solidFill>
                  <a:schemeClr val="dk1"/>
                </a:solidFill>
              </a:rPr>
              <a:t>時間</a:t>
            </a:r>
            <a:endParaRPr b="1" i="0" sz="2800" u="none" cap="none" strike="noStrike">
              <a:solidFill>
                <a:schemeClr val="dk1"/>
              </a:solidFill>
            </a:endParaRPr>
          </a:p>
        </p:txBody>
      </p:sp>
      <p:sp>
        <p:nvSpPr>
          <p:cNvPr id="174" name="Google Shape;174;p21"/>
          <p:cNvSpPr/>
          <p:nvPr/>
        </p:nvSpPr>
        <p:spPr>
          <a:xfrm>
            <a:off x="-2558025" y="1160700"/>
            <a:ext cx="3330900" cy="993300"/>
          </a:xfrm>
          <a:prstGeom prst="roundRect">
            <a:avLst>
              <a:gd fmla="val 16667" name="adj"/>
            </a:avLst>
          </a:prstGeom>
          <a:solidFill>
            <a:srgbClr val="FBFED9"/>
          </a:solidFill>
          <a:ln cap="flat" cmpd="sng" w="25400">
            <a:solidFill>
              <a:srgbClr val="FBFED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rgbClr val="FFFFFF"/>
              </a:solidFill>
              <a:latin typeface="Arial"/>
              <a:ea typeface="Arial"/>
              <a:cs typeface="Arial"/>
              <a:sym typeface="Arial"/>
            </a:endParaRPr>
          </a:p>
        </p:txBody>
      </p:sp>
      <p:sp>
        <p:nvSpPr>
          <p:cNvPr id="175" name="Google Shape;175;p21"/>
          <p:cNvSpPr/>
          <p:nvPr/>
        </p:nvSpPr>
        <p:spPr>
          <a:xfrm>
            <a:off x="-2558025" y="2154000"/>
            <a:ext cx="3330900" cy="993300"/>
          </a:xfrm>
          <a:prstGeom prst="roundRect">
            <a:avLst>
              <a:gd fmla="val 16667" name="adj"/>
            </a:avLst>
          </a:prstGeom>
          <a:solidFill>
            <a:srgbClr val="BAF8FF"/>
          </a:solidFill>
          <a:ln cap="flat" cmpd="sng" w="25400">
            <a:solidFill>
              <a:srgbClr val="BAF8FF"/>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2800" u="none" cap="none" strike="noStrike">
              <a:solidFill>
                <a:schemeClr val="dk1"/>
              </a:solidFill>
              <a:latin typeface="Verdana"/>
              <a:ea typeface="Verdana"/>
              <a:cs typeface="Verdana"/>
              <a:sym typeface="Verdana"/>
            </a:endParaRPr>
          </a:p>
        </p:txBody>
      </p:sp>
      <p:sp>
        <p:nvSpPr>
          <p:cNvPr id="176" name="Google Shape;176;p21"/>
          <p:cNvSpPr/>
          <p:nvPr/>
        </p:nvSpPr>
        <p:spPr>
          <a:xfrm>
            <a:off x="-2558025" y="3147300"/>
            <a:ext cx="3330900" cy="1083600"/>
          </a:xfrm>
          <a:prstGeom prst="roundRect">
            <a:avLst>
              <a:gd fmla="val 16667" name="adj"/>
            </a:avLst>
          </a:prstGeom>
          <a:solidFill>
            <a:srgbClr val="C8D2D6"/>
          </a:solidFill>
          <a:ln cap="flat" cmpd="sng" w="25400">
            <a:solidFill>
              <a:srgbClr val="C8D2D6"/>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2800" u="none" cap="none" strike="noStrike">
              <a:solidFill>
                <a:schemeClr val="dk1"/>
              </a:solidFill>
              <a:latin typeface="Arial"/>
              <a:ea typeface="Arial"/>
              <a:cs typeface="Arial"/>
              <a:sym typeface="Arial"/>
            </a:endParaRPr>
          </a:p>
        </p:txBody>
      </p:sp>
      <p:sp>
        <p:nvSpPr>
          <p:cNvPr id="177" name="Google Shape;177;p21"/>
          <p:cNvSpPr/>
          <p:nvPr/>
        </p:nvSpPr>
        <p:spPr>
          <a:xfrm>
            <a:off x="-2558025" y="4230900"/>
            <a:ext cx="3330900" cy="993300"/>
          </a:xfrm>
          <a:prstGeom prst="roundRect">
            <a:avLst>
              <a:gd fmla="val 16667" name="adj"/>
            </a:avLst>
          </a:prstGeom>
          <a:solidFill>
            <a:srgbClr val="B1CDFB"/>
          </a:solidFill>
          <a:ln cap="flat" cmpd="sng" w="25400">
            <a:solidFill>
              <a:srgbClr val="B1CDFB"/>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a:p>
        </p:txBody>
      </p:sp>
      <p:sp>
        <p:nvSpPr>
          <p:cNvPr id="178" name="Google Shape;178;p21"/>
          <p:cNvSpPr txBox="1"/>
          <p:nvPr/>
        </p:nvSpPr>
        <p:spPr>
          <a:xfrm>
            <a:off x="2721325" y="257100"/>
            <a:ext cx="3194400" cy="646500"/>
          </a:xfrm>
          <a:prstGeom prst="rect">
            <a:avLst/>
          </a:prstGeom>
          <a:noFill/>
          <a:ln>
            <a:noFill/>
          </a:ln>
        </p:spPr>
        <p:txBody>
          <a:bodyPr anchorCtr="0" anchor="t" bIns="91425" lIns="91425" spcFirstLastPara="1" rIns="91425" wrap="square" tIns="91425">
            <a:spAutoFit/>
          </a:bodyPr>
          <a:lstStyle/>
          <a:p>
            <a:pPr indent="-419100" lvl="0" marL="457200" rtl="0" algn="ctr">
              <a:spcBef>
                <a:spcPts val="0"/>
              </a:spcBef>
              <a:spcAft>
                <a:spcPts val="0"/>
              </a:spcAft>
              <a:buClr>
                <a:schemeClr val="lt1"/>
              </a:buClr>
              <a:buSzPts val="3000"/>
              <a:buFont typeface="Microsoft JhengHei"/>
              <a:buChar char="❏"/>
            </a:pPr>
            <a:r>
              <a:rPr b="1" lang="zh-TW" sz="3000">
                <a:solidFill>
                  <a:schemeClr val="lt1"/>
                </a:solidFill>
                <a:latin typeface="Microsoft JhengHei"/>
                <a:ea typeface="Microsoft JhengHei"/>
                <a:cs typeface="Microsoft JhengHei"/>
                <a:sym typeface="Microsoft JhengHei"/>
              </a:rPr>
              <a:t>面積</a:t>
            </a:r>
            <a:r>
              <a:rPr b="1" lang="zh-TW" sz="3000">
                <a:solidFill>
                  <a:schemeClr val="lt1"/>
                </a:solidFill>
                <a:latin typeface="Microsoft JhengHei"/>
                <a:ea typeface="Microsoft JhengHei"/>
                <a:cs typeface="Microsoft JhengHei"/>
                <a:sym typeface="Microsoft JhengHei"/>
              </a:rPr>
              <a:t>圖</a:t>
            </a:r>
            <a:endParaRPr b="1" sz="3000">
              <a:solidFill>
                <a:schemeClr val="lt1"/>
              </a:solidFill>
              <a:latin typeface="Microsoft JhengHei"/>
              <a:ea typeface="Microsoft JhengHei"/>
              <a:cs typeface="Microsoft JhengHei"/>
              <a:sym typeface="Microsoft JhengHei"/>
            </a:endParaRPr>
          </a:p>
        </p:txBody>
      </p:sp>
      <p:pic>
        <p:nvPicPr>
          <p:cNvPr id="179" name="Google Shape;179;p21"/>
          <p:cNvPicPr preferRelativeResize="0"/>
          <p:nvPr/>
        </p:nvPicPr>
        <p:blipFill>
          <a:blip r:embed="rId3">
            <a:alphaModFix/>
          </a:blip>
          <a:stretch>
            <a:fillRect/>
          </a:stretch>
        </p:blipFill>
        <p:spPr>
          <a:xfrm>
            <a:off x="5649925" y="1771050"/>
            <a:ext cx="3194399" cy="2459841"/>
          </a:xfrm>
          <a:prstGeom prst="rect">
            <a:avLst/>
          </a:prstGeom>
          <a:noFill/>
          <a:ln>
            <a:noFill/>
          </a:ln>
        </p:spPr>
      </p:pic>
      <p:sp>
        <p:nvSpPr>
          <p:cNvPr id="180" name="Google Shape;180;p21"/>
          <p:cNvSpPr txBox="1"/>
          <p:nvPr/>
        </p:nvSpPr>
        <p:spPr>
          <a:xfrm>
            <a:off x="1132625" y="1267175"/>
            <a:ext cx="4678200" cy="3667800"/>
          </a:xfrm>
          <a:prstGeom prst="rect">
            <a:avLst/>
          </a:prstGeom>
          <a:noFill/>
          <a:ln>
            <a:noFill/>
          </a:ln>
        </p:spPr>
        <p:txBody>
          <a:bodyPr anchorCtr="0" anchor="ctr" bIns="91425" lIns="91425" spcFirstLastPara="1" rIns="91425" wrap="square" tIns="91425">
            <a:noAutofit/>
          </a:bodyPr>
          <a:lstStyle/>
          <a:p>
            <a:pPr indent="-381000" lvl="0" marL="457200" rtl="0" algn="l">
              <a:spcBef>
                <a:spcPts val="0"/>
              </a:spcBef>
              <a:spcAft>
                <a:spcPts val="0"/>
              </a:spcAft>
              <a:buClr>
                <a:schemeClr val="lt1"/>
              </a:buClr>
              <a:buSzPts val="2400"/>
              <a:buChar char="➔"/>
            </a:pPr>
            <a:r>
              <a:rPr b="1" lang="zh-TW" sz="2400" u="sng">
                <a:solidFill>
                  <a:schemeClr val="lt1"/>
                </a:solidFill>
              </a:rPr>
              <a:t>優點：</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可以對比多樣事件。</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同時發揮堆疊與表現趨勢。</a:t>
            </a:r>
            <a:endParaRPr b="1" sz="1800">
              <a:solidFill>
                <a:schemeClr val="lt1"/>
              </a:solidFill>
            </a:endParaRPr>
          </a:p>
          <a:p>
            <a:pPr indent="-381000" lvl="0" marL="457200" rtl="0" algn="l">
              <a:spcBef>
                <a:spcPts val="0"/>
              </a:spcBef>
              <a:spcAft>
                <a:spcPts val="0"/>
              </a:spcAft>
              <a:buClr>
                <a:schemeClr val="lt1"/>
              </a:buClr>
              <a:buSzPts val="2400"/>
              <a:buChar char="➔"/>
            </a:pPr>
            <a:r>
              <a:rPr b="1" lang="zh-TW" sz="2400" u="sng">
                <a:solidFill>
                  <a:schemeClr val="lt1"/>
                </a:solidFill>
              </a:rPr>
              <a:t>缺點：</a:t>
            </a:r>
            <a:endParaRPr b="1" sz="2400" u="sng">
              <a:solidFill>
                <a:schemeClr val="lt1"/>
              </a:solidFill>
            </a:endParaRPr>
          </a:p>
          <a:p>
            <a:pPr indent="-342900" lvl="1" marL="914400" rtl="0" algn="l">
              <a:spcBef>
                <a:spcPts val="0"/>
              </a:spcBef>
              <a:spcAft>
                <a:spcPts val="0"/>
              </a:spcAft>
              <a:buClr>
                <a:schemeClr val="lt1"/>
              </a:buClr>
              <a:buSzPts val="1800"/>
              <a:buChar char="◆"/>
            </a:pPr>
            <a:r>
              <a:rPr b="1" lang="zh-TW" sz="1800">
                <a:solidFill>
                  <a:schemeClr val="lt1"/>
                </a:solidFill>
              </a:rPr>
              <a:t>不適用觀察週期性資料。</a:t>
            </a:r>
            <a:endParaRPr b="1" sz="1800">
              <a:solidFill>
                <a:schemeClr val="lt1"/>
              </a:solidFill>
            </a:endParaRPr>
          </a:p>
          <a:p>
            <a:pPr indent="-342900" lvl="1" marL="914400" rtl="0" algn="l">
              <a:spcBef>
                <a:spcPts val="0"/>
              </a:spcBef>
              <a:spcAft>
                <a:spcPts val="0"/>
              </a:spcAft>
              <a:buClr>
                <a:schemeClr val="lt1"/>
              </a:buClr>
              <a:buSzPts val="1800"/>
              <a:buChar char="◆"/>
            </a:pPr>
            <a:r>
              <a:rPr b="1" lang="zh-TW" sz="1800">
                <a:solidFill>
                  <a:srgbClr val="FFFFFF"/>
                </a:solidFill>
              </a:rPr>
              <a:t>數值變化大時，容易誤判資料。</a:t>
            </a:r>
            <a:endParaRPr b="1" sz="1800">
              <a:solidFill>
                <a:srgbClr val="FFFFF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